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tags/tag6.xml" ContentType="application/vnd.openxmlformats-officedocument.presentationml.tag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tags/tag4.xml" ContentType="application/vnd.openxmlformats-officedocument.presentationml.tags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tags/tag2.xml" ContentType="application/vnd.openxmlformats-officedocument.presentationml.tags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slides/slide40.xml" ContentType="application/vnd.openxmlformats-officedocument.presentationml.slide+xml"/>
  <Override PartName="/ppt/tableStyles.xml" ContentType="application/vnd.openxmlformats-officedocument.presentationml.tableStyles+xml"/>
  <Override PartName="/docProps/custom.xml" ContentType="application/vnd.openxmlformats-officedocument.custom-propertie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Default Extension="png" ContentType="image/png"/>
  <Override PartName="/ppt/tags/tag7.xml" ContentType="application/vnd.openxmlformats-officedocument.presentationml.tags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ags/tag5.xml" ContentType="application/vnd.openxmlformats-officedocument.presentationml.tags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Override PartName="/ppt/tags/tag3.xml" ContentType="application/vnd.openxmlformats-officedocument.presentationml.tags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tags/tag1.xml" ContentType="application/vnd.openxmlformats-officedocument.presentationml.tags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5" r:id="rId30"/>
    <p:sldId id="287" r:id="rId31"/>
    <p:sldId id="289" r:id="rId32"/>
    <p:sldId id="291" r:id="rId33"/>
    <p:sldId id="293" r:id="rId34"/>
    <p:sldId id="295" r:id="rId35"/>
    <p:sldId id="297" r:id="rId36"/>
    <p:sldId id="299" r:id="rId37"/>
    <p:sldId id="301" r:id="rId38"/>
    <p:sldId id="302" r:id="rId39"/>
    <p:sldId id="303" r:id="rId40"/>
    <p:sldId id="304" r:id="rId41"/>
    <p:sldId id="305" r:id="rId42"/>
    <p:sldId id="306" r:id="rId43"/>
    <p:sldId id="307" r:id="rId44"/>
  </p:sldIdLst>
  <p:sldSz cx="12192000" cy="6858000"/>
  <p:notesSz cx="12192000" cy="6858000"/>
  <p:custDataLst>
    <p:tags r:id="rId45"/>
  </p:custDataLst>
  <p:defaultTextStyle>
    <a:defPPr>
      <a:defRPr lang="zh-CN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023" autoAdjust="0"/>
    <p:restoredTop sz="94660"/>
  </p:normalViewPr>
  <p:slideViewPr>
    <p:cSldViewPr>
      <p:cViewPr varScale="1">
        <p:scale>
          <a:sx n="114" d="100"/>
          <a:sy n="114" d="100"/>
        </p:scale>
        <p:origin x="-414" y="-96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ags" Target="tags/tag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18" Type="http://schemas.openxmlformats.org/officeDocument/2006/relationships/image" Target="../media/image17.png"/><Relationship Id="rId26" Type="http://schemas.openxmlformats.org/officeDocument/2006/relationships/image" Target="../media/image25.png"/><Relationship Id="rId3" Type="http://schemas.openxmlformats.org/officeDocument/2006/relationships/image" Target="../media/image2.png"/><Relationship Id="rId21" Type="http://schemas.openxmlformats.org/officeDocument/2006/relationships/image" Target="../media/image20.png"/><Relationship Id="rId34" Type="http://schemas.openxmlformats.org/officeDocument/2006/relationships/image" Target="../media/image33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17" Type="http://schemas.openxmlformats.org/officeDocument/2006/relationships/image" Target="../media/image16.png"/><Relationship Id="rId25" Type="http://schemas.openxmlformats.org/officeDocument/2006/relationships/image" Target="../media/image24.png"/><Relationship Id="rId33" Type="http://schemas.openxmlformats.org/officeDocument/2006/relationships/image" Target="../media/image32.png"/><Relationship Id="rId2" Type="http://schemas.openxmlformats.org/officeDocument/2006/relationships/image" Target="../media/image1.png"/><Relationship Id="rId16" Type="http://schemas.openxmlformats.org/officeDocument/2006/relationships/image" Target="../media/image15.png"/><Relationship Id="rId20" Type="http://schemas.openxmlformats.org/officeDocument/2006/relationships/image" Target="../media/image19.png"/><Relationship Id="rId29" Type="http://schemas.openxmlformats.org/officeDocument/2006/relationships/image" Target="../media/image28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24" Type="http://schemas.openxmlformats.org/officeDocument/2006/relationships/image" Target="../media/image23.png"/><Relationship Id="rId32" Type="http://schemas.openxmlformats.org/officeDocument/2006/relationships/image" Target="../media/image31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23" Type="http://schemas.openxmlformats.org/officeDocument/2006/relationships/image" Target="../media/image22.png"/><Relationship Id="rId28" Type="http://schemas.openxmlformats.org/officeDocument/2006/relationships/image" Target="../media/image27.png"/><Relationship Id="rId10" Type="http://schemas.openxmlformats.org/officeDocument/2006/relationships/image" Target="../media/image9.png"/><Relationship Id="rId19" Type="http://schemas.openxmlformats.org/officeDocument/2006/relationships/image" Target="../media/image18.png"/><Relationship Id="rId31" Type="http://schemas.openxmlformats.org/officeDocument/2006/relationships/image" Target="../media/image30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Relationship Id="rId22" Type="http://schemas.openxmlformats.org/officeDocument/2006/relationships/image" Target="../media/image21.png"/><Relationship Id="rId27" Type="http://schemas.openxmlformats.org/officeDocument/2006/relationships/image" Target="../media/image26.png"/><Relationship Id="rId30" Type="http://schemas.openxmlformats.org/officeDocument/2006/relationships/image" Target="../media/image29.png"/></Relationships>
</file>

<file path=ppt/slideLayouts/_rels/slideLayout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18" Type="http://schemas.openxmlformats.org/officeDocument/2006/relationships/image" Target="../media/image17.png"/><Relationship Id="rId26" Type="http://schemas.openxmlformats.org/officeDocument/2006/relationships/image" Target="../media/image25.png"/><Relationship Id="rId3" Type="http://schemas.openxmlformats.org/officeDocument/2006/relationships/image" Target="../media/image2.png"/><Relationship Id="rId21" Type="http://schemas.openxmlformats.org/officeDocument/2006/relationships/image" Target="../media/image20.png"/><Relationship Id="rId34" Type="http://schemas.openxmlformats.org/officeDocument/2006/relationships/image" Target="../media/image33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17" Type="http://schemas.openxmlformats.org/officeDocument/2006/relationships/image" Target="../media/image16.png"/><Relationship Id="rId25" Type="http://schemas.openxmlformats.org/officeDocument/2006/relationships/image" Target="../media/image24.png"/><Relationship Id="rId33" Type="http://schemas.openxmlformats.org/officeDocument/2006/relationships/image" Target="../media/image32.png"/><Relationship Id="rId2" Type="http://schemas.openxmlformats.org/officeDocument/2006/relationships/image" Target="../media/image1.png"/><Relationship Id="rId16" Type="http://schemas.openxmlformats.org/officeDocument/2006/relationships/image" Target="../media/image15.png"/><Relationship Id="rId20" Type="http://schemas.openxmlformats.org/officeDocument/2006/relationships/image" Target="../media/image19.png"/><Relationship Id="rId29" Type="http://schemas.openxmlformats.org/officeDocument/2006/relationships/image" Target="../media/image28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24" Type="http://schemas.openxmlformats.org/officeDocument/2006/relationships/image" Target="../media/image23.png"/><Relationship Id="rId32" Type="http://schemas.openxmlformats.org/officeDocument/2006/relationships/image" Target="../media/image31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23" Type="http://schemas.openxmlformats.org/officeDocument/2006/relationships/image" Target="../media/image22.png"/><Relationship Id="rId28" Type="http://schemas.openxmlformats.org/officeDocument/2006/relationships/image" Target="../media/image27.png"/><Relationship Id="rId10" Type="http://schemas.openxmlformats.org/officeDocument/2006/relationships/image" Target="../media/image9.png"/><Relationship Id="rId19" Type="http://schemas.openxmlformats.org/officeDocument/2006/relationships/image" Target="../media/image18.png"/><Relationship Id="rId31" Type="http://schemas.openxmlformats.org/officeDocument/2006/relationships/image" Target="../media/image30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Relationship Id="rId22" Type="http://schemas.openxmlformats.org/officeDocument/2006/relationships/image" Target="../media/image21.png"/><Relationship Id="rId27" Type="http://schemas.openxmlformats.org/officeDocument/2006/relationships/image" Target="../media/image26.png"/><Relationship Id="rId30" Type="http://schemas.openxmlformats.org/officeDocument/2006/relationships/image" Target="../media/image29.png"/><Relationship Id="rId35" Type="http://schemas.openxmlformats.org/officeDocument/2006/relationships/image" Target="../media/image34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4032377" y="0"/>
            <a:ext cx="4127245" cy="1879600"/>
          </a:xfrm>
          <a:prstGeom prst="rect">
            <a:avLst/>
          </a:prstGeom>
        </p:spPr>
        <p:txBody>
          <a:bodyPr/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400" cy="17145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A6EB3E-3341-4128-B2D8-BD49B76BBCB3}" type="datetimeFigureOut">
              <a:rPr lang="en-US"/>
              <a:pPr>
                <a:defRPr/>
              </a:pPr>
              <a:t>12/14/2023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FFB881-98E1-4957-ACC5-6CF43DA80EEA}" type="slidenum">
              <a:rPr/>
              <a:pPr>
                <a:defRPr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bk object 16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lIns="0" tIns="0" rIns="0" bIns="0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>
              <a:latin typeface="+mn-lt"/>
              <a:ea typeface="+mn-ea"/>
            </a:endParaRPr>
          </a:p>
        </p:txBody>
      </p:sp>
      <p:sp>
        <p:nvSpPr>
          <p:cNvPr id="5" name="bk object 17"/>
          <p:cNvSpPr/>
          <p:nvPr/>
        </p:nvSpPr>
        <p:spPr>
          <a:xfrm>
            <a:off x="0" y="995363"/>
            <a:ext cx="2735263" cy="22860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lIns="0" tIns="0" rIns="0" bIns="0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>
              <a:latin typeface="+mn-lt"/>
              <a:ea typeface="+mn-ea"/>
            </a:endParaRPr>
          </a:p>
        </p:txBody>
      </p:sp>
      <p:sp>
        <p:nvSpPr>
          <p:cNvPr id="6" name="bk object 18"/>
          <p:cNvSpPr/>
          <p:nvPr/>
        </p:nvSpPr>
        <p:spPr>
          <a:xfrm>
            <a:off x="0" y="2959100"/>
            <a:ext cx="1368425" cy="19812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lIns="0" tIns="0" rIns="0" bIns="0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>
              <a:latin typeface="+mn-lt"/>
              <a:ea typeface="+mn-ea"/>
            </a:endParaRPr>
          </a:p>
        </p:txBody>
      </p:sp>
      <p:sp>
        <p:nvSpPr>
          <p:cNvPr id="7" name="bk object 19"/>
          <p:cNvSpPr/>
          <p:nvPr/>
        </p:nvSpPr>
        <p:spPr>
          <a:xfrm>
            <a:off x="0" y="4940300"/>
            <a:ext cx="2330450" cy="1914525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lIns="0" tIns="0" rIns="0" bIns="0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>
              <a:latin typeface="+mn-lt"/>
              <a:ea typeface="+mn-ea"/>
            </a:endParaRPr>
          </a:p>
        </p:txBody>
      </p:sp>
      <p:sp>
        <p:nvSpPr>
          <p:cNvPr id="8" name="bk object 20"/>
          <p:cNvSpPr/>
          <p:nvPr/>
        </p:nvSpPr>
        <p:spPr>
          <a:xfrm>
            <a:off x="1165225" y="0"/>
            <a:ext cx="2511425" cy="271780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lIns="0" tIns="0" rIns="0" bIns="0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>
              <a:latin typeface="+mn-lt"/>
              <a:ea typeface="+mn-ea"/>
            </a:endParaRPr>
          </a:p>
        </p:txBody>
      </p:sp>
      <p:sp>
        <p:nvSpPr>
          <p:cNvPr id="9" name="bk object 21"/>
          <p:cNvSpPr/>
          <p:nvPr/>
        </p:nvSpPr>
        <p:spPr>
          <a:xfrm>
            <a:off x="3198813" y="0"/>
            <a:ext cx="2895600" cy="271780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lIns="0" tIns="0" rIns="0" bIns="0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>
              <a:latin typeface="+mn-lt"/>
              <a:ea typeface="+mn-ea"/>
            </a:endParaRPr>
          </a:p>
        </p:txBody>
      </p:sp>
      <p:sp>
        <p:nvSpPr>
          <p:cNvPr id="10" name="bk object 22"/>
          <p:cNvSpPr/>
          <p:nvPr/>
        </p:nvSpPr>
        <p:spPr>
          <a:xfrm>
            <a:off x="1165225" y="1968500"/>
            <a:ext cx="2511425" cy="1312863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lIns="0" tIns="0" rIns="0" bIns="0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>
              <a:latin typeface="+mn-lt"/>
              <a:ea typeface="+mn-ea"/>
            </a:endParaRPr>
          </a:p>
        </p:txBody>
      </p:sp>
      <p:sp>
        <p:nvSpPr>
          <p:cNvPr id="11" name="bk object 23"/>
          <p:cNvSpPr/>
          <p:nvPr/>
        </p:nvSpPr>
        <p:spPr>
          <a:xfrm>
            <a:off x="0" y="2959100"/>
            <a:ext cx="2735263" cy="1450975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lIns="0" tIns="0" rIns="0" bIns="0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>
              <a:latin typeface="+mn-lt"/>
              <a:ea typeface="+mn-ea"/>
            </a:endParaRPr>
          </a:p>
        </p:txBody>
      </p:sp>
      <p:sp>
        <p:nvSpPr>
          <p:cNvPr id="12" name="bk object 24"/>
          <p:cNvSpPr/>
          <p:nvPr/>
        </p:nvSpPr>
        <p:spPr>
          <a:xfrm>
            <a:off x="0" y="4410075"/>
            <a:ext cx="2330450" cy="2444750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lIns="0" tIns="0" rIns="0" bIns="0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>
              <a:latin typeface="+mn-lt"/>
              <a:ea typeface="+mn-ea"/>
            </a:endParaRPr>
          </a:p>
        </p:txBody>
      </p:sp>
      <p:sp>
        <p:nvSpPr>
          <p:cNvPr id="13" name="bk object 25"/>
          <p:cNvSpPr/>
          <p:nvPr/>
        </p:nvSpPr>
        <p:spPr>
          <a:xfrm>
            <a:off x="2330450" y="3281363"/>
            <a:ext cx="1776413" cy="3573462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lIns="0" tIns="0" rIns="0" bIns="0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>
              <a:latin typeface="+mn-lt"/>
              <a:ea typeface="+mn-ea"/>
            </a:endParaRPr>
          </a:p>
        </p:txBody>
      </p:sp>
      <p:sp>
        <p:nvSpPr>
          <p:cNvPr id="14" name="bk object 26"/>
          <p:cNvSpPr/>
          <p:nvPr/>
        </p:nvSpPr>
        <p:spPr>
          <a:xfrm>
            <a:off x="3676650" y="2717800"/>
            <a:ext cx="2981325" cy="2660650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lIns="0" tIns="0" rIns="0" bIns="0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>
              <a:latin typeface="+mn-lt"/>
              <a:ea typeface="+mn-ea"/>
            </a:endParaRPr>
          </a:p>
        </p:txBody>
      </p:sp>
      <p:sp>
        <p:nvSpPr>
          <p:cNvPr id="15" name="bk object 27"/>
          <p:cNvSpPr/>
          <p:nvPr/>
        </p:nvSpPr>
        <p:spPr>
          <a:xfrm>
            <a:off x="4106863" y="5378450"/>
            <a:ext cx="2420937" cy="1476375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lIns="0" tIns="0" rIns="0" bIns="0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>
              <a:latin typeface="+mn-lt"/>
              <a:ea typeface="+mn-ea"/>
            </a:endParaRPr>
          </a:p>
        </p:txBody>
      </p:sp>
      <p:sp>
        <p:nvSpPr>
          <p:cNvPr id="16" name="bk object 28"/>
          <p:cNvSpPr/>
          <p:nvPr/>
        </p:nvSpPr>
        <p:spPr>
          <a:xfrm>
            <a:off x="0" y="0"/>
            <a:ext cx="3198813" cy="1968500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lIns="0" tIns="0" rIns="0" bIns="0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>
              <a:latin typeface="+mn-lt"/>
              <a:ea typeface="+mn-ea"/>
            </a:endParaRPr>
          </a:p>
        </p:txBody>
      </p:sp>
      <p:sp>
        <p:nvSpPr>
          <p:cNvPr id="17" name="bk object 29"/>
          <p:cNvSpPr/>
          <p:nvPr/>
        </p:nvSpPr>
        <p:spPr>
          <a:xfrm>
            <a:off x="2735263" y="2717800"/>
            <a:ext cx="1371600" cy="2660650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lIns="0" tIns="0" rIns="0" bIns="0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>
              <a:latin typeface="+mn-lt"/>
              <a:ea typeface="+mn-ea"/>
            </a:endParaRPr>
          </a:p>
        </p:txBody>
      </p:sp>
      <p:sp>
        <p:nvSpPr>
          <p:cNvPr id="18" name="bk object 30"/>
          <p:cNvSpPr/>
          <p:nvPr/>
        </p:nvSpPr>
        <p:spPr>
          <a:xfrm>
            <a:off x="3676650" y="0"/>
            <a:ext cx="2981325" cy="4048125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lIns="0" tIns="0" rIns="0" bIns="0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>
              <a:latin typeface="+mn-lt"/>
              <a:ea typeface="+mn-ea"/>
            </a:endParaRPr>
          </a:p>
        </p:txBody>
      </p:sp>
      <p:sp>
        <p:nvSpPr>
          <p:cNvPr id="19" name="bk object 31"/>
          <p:cNvSpPr/>
          <p:nvPr/>
        </p:nvSpPr>
        <p:spPr>
          <a:xfrm>
            <a:off x="6094413" y="0"/>
            <a:ext cx="2301875" cy="4048125"/>
          </a:xfrm>
          <a:prstGeom prst="rect">
            <a:avLst/>
          </a:prstGeom>
          <a:blipFill>
            <a:blip r:embed="rId17" cstate="print"/>
            <a:stretch>
              <a:fillRect/>
            </a:stretch>
          </a:blipFill>
        </p:spPr>
        <p:txBody>
          <a:bodyPr lIns="0" tIns="0" rIns="0" bIns="0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>
              <a:latin typeface="+mn-lt"/>
              <a:ea typeface="+mn-ea"/>
            </a:endParaRPr>
          </a:p>
        </p:txBody>
      </p:sp>
      <p:sp>
        <p:nvSpPr>
          <p:cNvPr id="20" name="bk object 32"/>
          <p:cNvSpPr/>
          <p:nvPr/>
        </p:nvSpPr>
        <p:spPr>
          <a:xfrm>
            <a:off x="6527800" y="2533650"/>
            <a:ext cx="3930650" cy="3365500"/>
          </a:xfrm>
          <a:prstGeom prst="rect">
            <a:avLst/>
          </a:prstGeom>
          <a:blipFill>
            <a:blip r:embed="rId18" cstate="print"/>
            <a:stretch>
              <a:fillRect/>
            </a:stretch>
          </a:blipFill>
        </p:spPr>
        <p:txBody>
          <a:bodyPr lIns="0" tIns="0" rIns="0" bIns="0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>
              <a:latin typeface="+mn-lt"/>
              <a:ea typeface="+mn-ea"/>
            </a:endParaRPr>
          </a:p>
        </p:txBody>
      </p:sp>
      <p:sp>
        <p:nvSpPr>
          <p:cNvPr id="21" name="bk object 33"/>
          <p:cNvSpPr/>
          <p:nvPr/>
        </p:nvSpPr>
        <p:spPr>
          <a:xfrm>
            <a:off x="6527800" y="5659438"/>
            <a:ext cx="4603750" cy="1195387"/>
          </a:xfrm>
          <a:prstGeom prst="rect">
            <a:avLst/>
          </a:prstGeom>
          <a:blipFill>
            <a:blip r:embed="rId19" cstate="print"/>
            <a:stretch>
              <a:fillRect/>
            </a:stretch>
          </a:blipFill>
        </p:spPr>
        <p:txBody>
          <a:bodyPr lIns="0" tIns="0" rIns="0" bIns="0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>
              <a:latin typeface="+mn-lt"/>
              <a:ea typeface="+mn-ea"/>
            </a:endParaRPr>
          </a:p>
        </p:txBody>
      </p:sp>
      <p:sp>
        <p:nvSpPr>
          <p:cNvPr id="22" name="bk object 34"/>
          <p:cNvSpPr/>
          <p:nvPr/>
        </p:nvSpPr>
        <p:spPr>
          <a:xfrm>
            <a:off x="4106863" y="4048125"/>
            <a:ext cx="2551112" cy="1851025"/>
          </a:xfrm>
          <a:prstGeom prst="rect">
            <a:avLst/>
          </a:prstGeom>
          <a:blipFill>
            <a:blip r:embed="rId20" cstate="print"/>
            <a:stretch>
              <a:fillRect/>
            </a:stretch>
          </a:blipFill>
        </p:spPr>
        <p:txBody>
          <a:bodyPr lIns="0" tIns="0" rIns="0" bIns="0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>
              <a:latin typeface="+mn-lt"/>
              <a:ea typeface="+mn-ea"/>
            </a:endParaRPr>
          </a:p>
        </p:txBody>
      </p:sp>
      <p:sp>
        <p:nvSpPr>
          <p:cNvPr id="23" name="bk object 35"/>
          <p:cNvSpPr/>
          <p:nvPr/>
        </p:nvSpPr>
        <p:spPr>
          <a:xfrm>
            <a:off x="6340475" y="5899150"/>
            <a:ext cx="3444875" cy="955675"/>
          </a:xfrm>
          <a:prstGeom prst="rect">
            <a:avLst/>
          </a:prstGeom>
          <a:blipFill>
            <a:blip r:embed="rId21" cstate="print"/>
            <a:stretch>
              <a:fillRect/>
            </a:stretch>
          </a:blipFill>
        </p:spPr>
        <p:txBody>
          <a:bodyPr lIns="0" tIns="0" rIns="0" bIns="0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>
              <a:latin typeface="+mn-lt"/>
              <a:ea typeface="+mn-ea"/>
            </a:endParaRPr>
          </a:p>
        </p:txBody>
      </p:sp>
      <p:sp>
        <p:nvSpPr>
          <p:cNvPr id="24" name="bk object 36"/>
          <p:cNvSpPr/>
          <p:nvPr/>
        </p:nvSpPr>
        <p:spPr>
          <a:xfrm>
            <a:off x="6657975" y="2041525"/>
            <a:ext cx="3800475" cy="2006600"/>
          </a:xfrm>
          <a:prstGeom prst="rect">
            <a:avLst/>
          </a:prstGeom>
          <a:blipFill>
            <a:blip r:embed="rId22" cstate="print"/>
            <a:stretch>
              <a:fillRect/>
            </a:stretch>
          </a:blipFill>
        </p:spPr>
        <p:txBody>
          <a:bodyPr lIns="0" tIns="0" rIns="0" bIns="0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>
              <a:latin typeface="+mn-lt"/>
              <a:ea typeface="+mn-ea"/>
            </a:endParaRPr>
          </a:p>
        </p:txBody>
      </p:sp>
      <p:sp>
        <p:nvSpPr>
          <p:cNvPr id="25" name="bk object 37"/>
          <p:cNvSpPr/>
          <p:nvPr/>
        </p:nvSpPr>
        <p:spPr>
          <a:xfrm>
            <a:off x="6094413" y="0"/>
            <a:ext cx="4471987" cy="2041525"/>
          </a:xfrm>
          <a:prstGeom prst="rect">
            <a:avLst/>
          </a:prstGeom>
          <a:blipFill>
            <a:blip r:embed="rId23" cstate="print"/>
            <a:stretch>
              <a:fillRect/>
            </a:stretch>
          </a:blipFill>
        </p:spPr>
        <p:txBody>
          <a:bodyPr lIns="0" tIns="0" rIns="0" bIns="0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>
              <a:latin typeface="+mn-lt"/>
              <a:ea typeface="+mn-ea"/>
            </a:endParaRPr>
          </a:p>
        </p:txBody>
      </p:sp>
      <p:sp>
        <p:nvSpPr>
          <p:cNvPr id="26" name="bk object 38"/>
          <p:cNvSpPr/>
          <p:nvPr/>
        </p:nvSpPr>
        <p:spPr>
          <a:xfrm>
            <a:off x="6094413" y="0"/>
            <a:ext cx="6094412" cy="892175"/>
          </a:xfrm>
          <a:prstGeom prst="rect">
            <a:avLst/>
          </a:prstGeom>
          <a:blipFill>
            <a:blip r:embed="rId24" cstate="print"/>
            <a:stretch>
              <a:fillRect/>
            </a:stretch>
          </a:blipFill>
        </p:spPr>
        <p:txBody>
          <a:bodyPr lIns="0" tIns="0" rIns="0" bIns="0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>
              <a:latin typeface="+mn-lt"/>
              <a:ea typeface="+mn-ea"/>
            </a:endParaRPr>
          </a:p>
        </p:txBody>
      </p:sp>
      <p:sp>
        <p:nvSpPr>
          <p:cNvPr id="27" name="bk object 39"/>
          <p:cNvSpPr/>
          <p:nvPr/>
        </p:nvSpPr>
        <p:spPr>
          <a:xfrm>
            <a:off x="8396288" y="892175"/>
            <a:ext cx="2170112" cy="1641475"/>
          </a:xfrm>
          <a:prstGeom prst="rect">
            <a:avLst/>
          </a:prstGeom>
          <a:blipFill>
            <a:blip r:embed="rId25" cstate="print"/>
            <a:stretch>
              <a:fillRect/>
            </a:stretch>
          </a:blipFill>
        </p:spPr>
        <p:txBody>
          <a:bodyPr lIns="0" tIns="0" rIns="0" bIns="0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>
              <a:latin typeface="+mn-lt"/>
              <a:ea typeface="+mn-ea"/>
            </a:endParaRPr>
          </a:p>
        </p:txBody>
      </p:sp>
      <p:sp>
        <p:nvSpPr>
          <p:cNvPr id="28" name="bk object 40"/>
          <p:cNvSpPr/>
          <p:nvPr/>
        </p:nvSpPr>
        <p:spPr>
          <a:xfrm>
            <a:off x="10458450" y="0"/>
            <a:ext cx="1730375" cy="2533650"/>
          </a:xfrm>
          <a:prstGeom prst="rect">
            <a:avLst/>
          </a:prstGeom>
          <a:blipFill>
            <a:blip r:embed="rId26" cstate="print"/>
            <a:stretch>
              <a:fillRect/>
            </a:stretch>
          </a:blipFill>
        </p:spPr>
        <p:txBody>
          <a:bodyPr lIns="0" tIns="0" rIns="0" bIns="0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>
              <a:latin typeface="+mn-lt"/>
              <a:ea typeface="+mn-ea"/>
            </a:endParaRPr>
          </a:p>
        </p:txBody>
      </p:sp>
      <p:sp>
        <p:nvSpPr>
          <p:cNvPr id="29" name="bk object 41"/>
          <p:cNvSpPr/>
          <p:nvPr/>
        </p:nvSpPr>
        <p:spPr>
          <a:xfrm>
            <a:off x="10458450" y="2533650"/>
            <a:ext cx="1730375" cy="4321175"/>
          </a:xfrm>
          <a:prstGeom prst="rect">
            <a:avLst/>
          </a:prstGeom>
          <a:blipFill>
            <a:blip r:embed="rId27" cstate="print"/>
            <a:stretch>
              <a:fillRect/>
            </a:stretch>
          </a:blipFill>
        </p:spPr>
        <p:txBody>
          <a:bodyPr lIns="0" tIns="0" rIns="0" bIns="0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>
              <a:latin typeface="+mn-lt"/>
              <a:ea typeface="+mn-ea"/>
            </a:endParaRPr>
          </a:p>
        </p:txBody>
      </p:sp>
      <p:sp>
        <p:nvSpPr>
          <p:cNvPr id="30" name="bk object 42"/>
          <p:cNvSpPr/>
          <p:nvPr/>
        </p:nvSpPr>
        <p:spPr>
          <a:xfrm>
            <a:off x="10458450" y="0"/>
            <a:ext cx="1730375" cy="2533650"/>
          </a:xfrm>
          <a:prstGeom prst="rect">
            <a:avLst/>
          </a:prstGeom>
          <a:blipFill>
            <a:blip r:embed="rId28" cstate="print"/>
            <a:stretch>
              <a:fillRect/>
            </a:stretch>
          </a:blipFill>
        </p:spPr>
        <p:txBody>
          <a:bodyPr lIns="0" tIns="0" rIns="0" bIns="0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>
              <a:latin typeface="+mn-lt"/>
              <a:ea typeface="+mn-ea"/>
            </a:endParaRPr>
          </a:p>
        </p:txBody>
      </p:sp>
      <p:sp>
        <p:nvSpPr>
          <p:cNvPr id="31" name="bk object 43"/>
          <p:cNvSpPr/>
          <p:nvPr/>
        </p:nvSpPr>
        <p:spPr>
          <a:xfrm>
            <a:off x="6527800" y="2533650"/>
            <a:ext cx="4603750" cy="3365500"/>
          </a:xfrm>
          <a:prstGeom prst="rect">
            <a:avLst/>
          </a:prstGeom>
          <a:blipFill>
            <a:blip r:embed="rId29" cstate="print"/>
            <a:stretch>
              <a:fillRect/>
            </a:stretch>
          </a:blipFill>
        </p:spPr>
        <p:txBody>
          <a:bodyPr lIns="0" tIns="0" rIns="0" bIns="0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>
              <a:latin typeface="+mn-lt"/>
              <a:ea typeface="+mn-ea"/>
            </a:endParaRPr>
          </a:p>
        </p:txBody>
      </p:sp>
      <p:sp>
        <p:nvSpPr>
          <p:cNvPr id="32" name="bk object 44"/>
          <p:cNvSpPr/>
          <p:nvPr/>
        </p:nvSpPr>
        <p:spPr>
          <a:xfrm>
            <a:off x="9785350" y="5659438"/>
            <a:ext cx="2403475" cy="1195387"/>
          </a:xfrm>
          <a:prstGeom prst="rect">
            <a:avLst/>
          </a:prstGeom>
          <a:blipFill>
            <a:blip r:embed="rId30" cstate="print"/>
            <a:stretch>
              <a:fillRect/>
            </a:stretch>
          </a:blipFill>
        </p:spPr>
        <p:txBody>
          <a:bodyPr lIns="0" tIns="0" rIns="0" bIns="0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>
              <a:latin typeface="+mn-lt"/>
              <a:ea typeface="+mn-ea"/>
            </a:endParaRPr>
          </a:p>
        </p:txBody>
      </p:sp>
      <p:sp>
        <p:nvSpPr>
          <p:cNvPr id="33" name="bk object 45"/>
          <p:cNvSpPr/>
          <p:nvPr/>
        </p:nvSpPr>
        <p:spPr>
          <a:xfrm>
            <a:off x="10458450" y="1600200"/>
            <a:ext cx="1730375" cy="5254625"/>
          </a:xfrm>
          <a:prstGeom prst="rect">
            <a:avLst/>
          </a:prstGeom>
          <a:blipFill>
            <a:blip r:embed="rId31" cstate="print"/>
            <a:stretch>
              <a:fillRect/>
            </a:stretch>
          </a:blipFill>
        </p:spPr>
        <p:txBody>
          <a:bodyPr lIns="0" tIns="0" rIns="0" bIns="0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>
              <a:latin typeface="+mn-lt"/>
              <a:ea typeface="+mn-ea"/>
            </a:endParaRPr>
          </a:p>
        </p:txBody>
      </p:sp>
      <p:sp>
        <p:nvSpPr>
          <p:cNvPr id="34" name="bk object 46"/>
          <p:cNvSpPr/>
          <p:nvPr/>
        </p:nvSpPr>
        <p:spPr>
          <a:xfrm>
            <a:off x="1368425" y="3281363"/>
            <a:ext cx="1366838" cy="3573462"/>
          </a:xfrm>
          <a:prstGeom prst="rect">
            <a:avLst/>
          </a:prstGeom>
          <a:blipFill>
            <a:blip r:embed="rId32" cstate="print"/>
            <a:stretch>
              <a:fillRect/>
            </a:stretch>
          </a:blipFill>
        </p:spPr>
        <p:txBody>
          <a:bodyPr lIns="0" tIns="0" rIns="0" bIns="0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>
              <a:latin typeface="+mn-lt"/>
              <a:ea typeface="+mn-ea"/>
            </a:endParaRPr>
          </a:p>
        </p:txBody>
      </p:sp>
      <p:sp>
        <p:nvSpPr>
          <p:cNvPr id="35" name="bk object 47"/>
          <p:cNvSpPr/>
          <p:nvPr/>
        </p:nvSpPr>
        <p:spPr>
          <a:xfrm>
            <a:off x="2330450" y="5378450"/>
            <a:ext cx="4010025" cy="1476375"/>
          </a:xfrm>
          <a:prstGeom prst="rect">
            <a:avLst/>
          </a:prstGeom>
          <a:blipFill>
            <a:blip r:embed="rId33" cstate="print"/>
            <a:stretch>
              <a:fillRect/>
            </a:stretch>
          </a:blipFill>
        </p:spPr>
        <p:txBody>
          <a:bodyPr lIns="0" tIns="0" rIns="0" bIns="0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>
              <a:latin typeface="+mn-lt"/>
              <a:ea typeface="+mn-ea"/>
            </a:endParaRPr>
          </a:p>
        </p:txBody>
      </p:sp>
      <p:sp>
        <p:nvSpPr>
          <p:cNvPr id="36" name="bk object 48"/>
          <p:cNvSpPr/>
          <p:nvPr/>
        </p:nvSpPr>
        <p:spPr>
          <a:xfrm>
            <a:off x="0" y="0"/>
            <a:ext cx="3198813" cy="995363"/>
          </a:xfrm>
          <a:prstGeom prst="rect">
            <a:avLst/>
          </a:prstGeom>
          <a:blipFill>
            <a:blip r:embed="rId34" cstate="print"/>
            <a:stretch>
              <a:fillRect/>
            </a:stretch>
          </a:blipFill>
        </p:spPr>
        <p:txBody>
          <a:bodyPr lIns="0" tIns="0" rIns="0" bIns="0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>
              <a:latin typeface="+mn-lt"/>
              <a:ea typeface="+mn-ea"/>
            </a:endParaRPr>
          </a:p>
        </p:txBody>
      </p:sp>
      <p:sp>
        <p:nvSpPr>
          <p:cNvPr id="37" name="bk object 49"/>
          <p:cNvSpPr/>
          <p:nvPr/>
        </p:nvSpPr>
        <p:spPr>
          <a:xfrm>
            <a:off x="0" y="0"/>
            <a:ext cx="2230438" cy="6858000"/>
          </a:xfrm>
          <a:custGeom>
            <a:avLst/>
            <a:gdLst/>
            <a:ahLst/>
            <a:cxnLst/>
            <a:rect l="l" t="t" r="r" b="b"/>
            <a:pathLst>
              <a:path w="2230120" h="6858000">
                <a:moveTo>
                  <a:pt x="0" y="6858000"/>
                </a:moveTo>
                <a:lnTo>
                  <a:pt x="2229612" y="6858000"/>
                </a:lnTo>
                <a:lnTo>
                  <a:pt x="2229612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solidFill>
            <a:srgbClr val="E45454"/>
          </a:solidFill>
        </p:spPr>
        <p:txBody>
          <a:bodyPr lIns="0" tIns="0" rIns="0" bIns="0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>
              <a:latin typeface="+mn-lt"/>
              <a:ea typeface="+mn-ea"/>
            </a:endParaRPr>
          </a:p>
        </p:txBody>
      </p:sp>
      <p:sp>
        <p:nvSpPr>
          <p:cNvPr id="38" name="bk object 50"/>
          <p:cNvSpPr/>
          <p:nvPr/>
        </p:nvSpPr>
        <p:spPr>
          <a:xfrm>
            <a:off x="0" y="0"/>
            <a:ext cx="2230438" cy="6858000"/>
          </a:xfrm>
          <a:custGeom>
            <a:avLst/>
            <a:gdLst/>
            <a:ahLst/>
            <a:cxnLst/>
            <a:rect l="l" t="t" r="r" b="b"/>
            <a:pathLst>
              <a:path w="2230120" h="6858000">
                <a:moveTo>
                  <a:pt x="0" y="6858000"/>
                </a:moveTo>
                <a:lnTo>
                  <a:pt x="2229612" y="6858000"/>
                </a:lnTo>
                <a:lnTo>
                  <a:pt x="2229612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ln w="12192">
            <a:solidFill>
              <a:srgbClr val="41709C"/>
            </a:solidFill>
          </a:ln>
        </p:spPr>
        <p:txBody>
          <a:bodyPr lIns="0" tIns="0" rIns="0" bIns="0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>
              <a:latin typeface="+mn-lt"/>
              <a:ea typeface="+mn-ea"/>
            </a:endParaRPr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2000" b="0" i="0">
                <a:solidFill>
                  <a:schemeClr val="tx1"/>
                </a:solidFill>
                <a:latin typeface="微软雅黑" panose="020B0503020204020204" charset="-122"/>
                <a:cs typeface="微软雅黑" panose="020B0503020204020204" charset="-122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/>
          <a:lstStyle>
            <a:lvl1pPr>
              <a:defRPr sz="2000" b="0" i="0">
                <a:solidFill>
                  <a:schemeClr val="tx1"/>
                </a:solidFill>
                <a:latin typeface="微软雅黑" panose="020B0503020204020204" charset="-122"/>
                <a:cs typeface="微软雅黑" panose="020B0503020204020204" charset="-122"/>
              </a:defRPr>
            </a:lvl1pPr>
          </a:lstStyle>
          <a:p>
            <a:endParaRPr/>
          </a:p>
        </p:txBody>
      </p:sp>
      <p:sp>
        <p:nvSpPr>
          <p:cNvPr id="39" name="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40" name="Holder 5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638FBE66-2DF2-4C78-A524-BAB183F63A4D}" type="datetimeFigureOut">
              <a:rPr lang="en-US"/>
              <a:pPr>
                <a:defRPr/>
              </a:pPr>
              <a:t>12/14/2023</a:t>
            </a:fld>
            <a:endParaRPr lang="en-US"/>
          </a:p>
        </p:txBody>
      </p:sp>
      <p:sp>
        <p:nvSpPr>
          <p:cNvPr id="41" name="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26C98F2A-5B14-49F7-AD0C-F1CDC7D43E6D}" type="slidenum">
              <a:rPr/>
              <a:pPr>
                <a:defRPr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bk object 16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lIns="0" tIns="0" rIns="0" bIns="0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>
              <a:latin typeface="+mn-lt"/>
              <a:ea typeface="+mn-ea"/>
            </a:endParaRPr>
          </a:p>
        </p:txBody>
      </p:sp>
      <p:sp>
        <p:nvSpPr>
          <p:cNvPr id="6" name="bk object 17"/>
          <p:cNvSpPr/>
          <p:nvPr/>
        </p:nvSpPr>
        <p:spPr>
          <a:xfrm>
            <a:off x="0" y="995363"/>
            <a:ext cx="2735263" cy="22860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lIns="0" tIns="0" rIns="0" bIns="0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>
              <a:latin typeface="+mn-lt"/>
              <a:ea typeface="+mn-ea"/>
            </a:endParaRPr>
          </a:p>
        </p:txBody>
      </p:sp>
      <p:sp>
        <p:nvSpPr>
          <p:cNvPr id="7" name="bk object 18"/>
          <p:cNvSpPr/>
          <p:nvPr/>
        </p:nvSpPr>
        <p:spPr>
          <a:xfrm>
            <a:off x="0" y="2959100"/>
            <a:ext cx="1368425" cy="19812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lIns="0" tIns="0" rIns="0" bIns="0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>
              <a:latin typeface="+mn-lt"/>
              <a:ea typeface="+mn-ea"/>
            </a:endParaRPr>
          </a:p>
        </p:txBody>
      </p:sp>
      <p:sp>
        <p:nvSpPr>
          <p:cNvPr id="8" name="bk object 19"/>
          <p:cNvSpPr/>
          <p:nvPr/>
        </p:nvSpPr>
        <p:spPr>
          <a:xfrm>
            <a:off x="0" y="4940300"/>
            <a:ext cx="2330450" cy="1914525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lIns="0" tIns="0" rIns="0" bIns="0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>
              <a:latin typeface="+mn-lt"/>
              <a:ea typeface="+mn-ea"/>
            </a:endParaRPr>
          </a:p>
        </p:txBody>
      </p:sp>
      <p:sp>
        <p:nvSpPr>
          <p:cNvPr id="9" name="bk object 20"/>
          <p:cNvSpPr/>
          <p:nvPr/>
        </p:nvSpPr>
        <p:spPr>
          <a:xfrm>
            <a:off x="1165225" y="0"/>
            <a:ext cx="2511425" cy="271780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lIns="0" tIns="0" rIns="0" bIns="0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>
              <a:latin typeface="+mn-lt"/>
              <a:ea typeface="+mn-ea"/>
            </a:endParaRPr>
          </a:p>
        </p:txBody>
      </p:sp>
      <p:sp>
        <p:nvSpPr>
          <p:cNvPr id="10" name="bk object 21"/>
          <p:cNvSpPr/>
          <p:nvPr/>
        </p:nvSpPr>
        <p:spPr>
          <a:xfrm>
            <a:off x="3198813" y="0"/>
            <a:ext cx="2895600" cy="271780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lIns="0" tIns="0" rIns="0" bIns="0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>
              <a:latin typeface="+mn-lt"/>
              <a:ea typeface="+mn-ea"/>
            </a:endParaRPr>
          </a:p>
        </p:txBody>
      </p:sp>
      <p:sp>
        <p:nvSpPr>
          <p:cNvPr id="11" name="bk object 22"/>
          <p:cNvSpPr/>
          <p:nvPr/>
        </p:nvSpPr>
        <p:spPr>
          <a:xfrm>
            <a:off x="1165225" y="1968500"/>
            <a:ext cx="2511425" cy="1312863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lIns="0" tIns="0" rIns="0" bIns="0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>
              <a:latin typeface="+mn-lt"/>
              <a:ea typeface="+mn-ea"/>
            </a:endParaRPr>
          </a:p>
        </p:txBody>
      </p:sp>
      <p:sp>
        <p:nvSpPr>
          <p:cNvPr id="12" name="bk object 23"/>
          <p:cNvSpPr/>
          <p:nvPr/>
        </p:nvSpPr>
        <p:spPr>
          <a:xfrm>
            <a:off x="0" y="2959100"/>
            <a:ext cx="2735263" cy="1450975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lIns="0" tIns="0" rIns="0" bIns="0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>
              <a:latin typeface="+mn-lt"/>
              <a:ea typeface="+mn-ea"/>
            </a:endParaRPr>
          </a:p>
        </p:txBody>
      </p:sp>
      <p:sp>
        <p:nvSpPr>
          <p:cNvPr id="13" name="bk object 24"/>
          <p:cNvSpPr/>
          <p:nvPr/>
        </p:nvSpPr>
        <p:spPr>
          <a:xfrm>
            <a:off x="0" y="4410075"/>
            <a:ext cx="2330450" cy="2444750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lIns="0" tIns="0" rIns="0" bIns="0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>
              <a:latin typeface="+mn-lt"/>
              <a:ea typeface="+mn-ea"/>
            </a:endParaRPr>
          </a:p>
        </p:txBody>
      </p:sp>
      <p:sp>
        <p:nvSpPr>
          <p:cNvPr id="14" name="bk object 25"/>
          <p:cNvSpPr/>
          <p:nvPr/>
        </p:nvSpPr>
        <p:spPr>
          <a:xfrm>
            <a:off x="2330450" y="3281363"/>
            <a:ext cx="1776413" cy="3573462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lIns="0" tIns="0" rIns="0" bIns="0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>
              <a:latin typeface="+mn-lt"/>
              <a:ea typeface="+mn-ea"/>
            </a:endParaRPr>
          </a:p>
        </p:txBody>
      </p:sp>
      <p:sp>
        <p:nvSpPr>
          <p:cNvPr id="15" name="bk object 26"/>
          <p:cNvSpPr/>
          <p:nvPr/>
        </p:nvSpPr>
        <p:spPr>
          <a:xfrm>
            <a:off x="3676650" y="2717800"/>
            <a:ext cx="2981325" cy="2660650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lIns="0" tIns="0" rIns="0" bIns="0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>
              <a:latin typeface="+mn-lt"/>
              <a:ea typeface="+mn-ea"/>
            </a:endParaRPr>
          </a:p>
        </p:txBody>
      </p:sp>
      <p:sp>
        <p:nvSpPr>
          <p:cNvPr id="16" name="bk object 27"/>
          <p:cNvSpPr/>
          <p:nvPr/>
        </p:nvSpPr>
        <p:spPr>
          <a:xfrm>
            <a:off x="4106863" y="5378450"/>
            <a:ext cx="2420937" cy="1476375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lIns="0" tIns="0" rIns="0" bIns="0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>
              <a:latin typeface="+mn-lt"/>
              <a:ea typeface="+mn-ea"/>
            </a:endParaRPr>
          </a:p>
        </p:txBody>
      </p:sp>
      <p:sp>
        <p:nvSpPr>
          <p:cNvPr id="17" name="bk object 28"/>
          <p:cNvSpPr/>
          <p:nvPr/>
        </p:nvSpPr>
        <p:spPr>
          <a:xfrm>
            <a:off x="0" y="0"/>
            <a:ext cx="3198813" cy="1968500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lIns="0" tIns="0" rIns="0" bIns="0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>
              <a:latin typeface="+mn-lt"/>
              <a:ea typeface="+mn-ea"/>
            </a:endParaRPr>
          </a:p>
        </p:txBody>
      </p:sp>
      <p:sp>
        <p:nvSpPr>
          <p:cNvPr id="18" name="bk object 29"/>
          <p:cNvSpPr/>
          <p:nvPr/>
        </p:nvSpPr>
        <p:spPr>
          <a:xfrm>
            <a:off x="2735263" y="2717800"/>
            <a:ext cx="1371600" cy="2660650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lIns="0" tIns="0" rIns="0" bIns="0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>
              <a:latin typeface="+mn-lt"/>
              <a:ea typeface="+mn-ea"/>
            </a:endParaRPr>
          </a:p>
        </p:txBody>
      </p:sp>
      <p:sp>
        <p:nvSpPr>
          <p:cNvPr id="19" name="bk object 30"/>
          <p:cNvSpPr/>
          <p:nvPr/>
        </p:nvSpPr>
        <p:spPr>
          <a:xfrm>
            <a:off x="3676650" y="0"/>
            <a:ext cx="2981325" cy="4048125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lIns="0" tIns="0" rIns="0" bIns="0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>
              <a:latin typeface="+mn-lt"/>
              <a:ea typeface="+mn-ea"/>
            </a:endParaRPr>
          </a:p>
        </p:txBody>
      </p:sp>
      <p:sp>
        <p:nvSpPr>
          <p:cNvPr id="20" name="bk object 31"/>
          <p:cNvSpPr/>
          <p:nvPr/>
        </p:nvSpPr>
        <p:spPr>
          <a:xfrm>
            <a:off x="6094413" y="0"/>
            <a:ext cx="2301875" cy="4048125"/>
          </a:xfrm>
          <a:prstGeom prst="rect">
            <a:avLst/>
          </a:prstGeom>
          <a:blipFill>
            <a:blip r:embed="rId17" cstate="print"/>
            <a:stretch>
              <a:fillRect/>
            </a:stretch>
          </a:blipFill>
        </p:spPr>
        <p:txBody>
          <a:bodyPr lIns="0" tIns="0" rIns="0" bIns="0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>
              <a:latin typeface="+mn-lt"/>
              <a:ea typeface="+mn-ea"/>
            </a:endParaRPr>
          </a:p>
        </p:txBody>
      </p:sp>
      <p:sp>
        <p:nvSpPr>
          <p:cNvPr id="21" name="bk object 32"/>
          <p:cNvSpPr/>
          <p:nvPr/>
        </p:nvSpPr>
        <p:spPr>
          <a:xfrm>
            <a:off x="6527800" y="2533650"/>
            <a:ext cx="3930650" cy="3365500"/>
          </a:xfrm>
          <a:prstGeom prst="rect">
            <a:avLst/>
          </a:prstGeom>
          <a:blipFill>
            <a:blip r:embed="rId18" cstate="print"/>
            <a:stretch>
              <a:fillRect/>
            </a:stretch>
          </a:blipFill>
        </p:spPr>
        <p:txBody>
          <a:bodyPr lIns="0" tIns="0" rIns="0" bIns="0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>
              <a:latin typeface="+mn-lt"/>
              <a:ea typeface="+mn-ea"/>
            </a:endParaRPr>
          </a:p>
        </p:txBody>
      </p:sp>
      <p:sp>
        <p:nvSpPr>
          <p:cNvPr id="22" name="bk object 33"/>
          <p:cNvSpPr/>
          <p:nvPr/>
        </p:nvSpPr>
        <p:spPr>
          <a:xfrm>
            <a:off x="6527800" y="5659438"/>
            <a:ext cx="4603750" cy="1195387"/>
          </a:xfrm>
          <a:prstGeom prst="rect">
            <a:avLst/>
          </a:prstGeom>
          <a:blipFill>
            <a:blip r:embed="rId19" cstate="print"/>
            <a:stretch>
              <a:fillRect/>
            </a:stretch>
          </a:blipFill>
        </p:spPr>
        <p:txBody>
          <a:bodyPr lIns="0" tIns="0" rIns="0" bIns="0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>
              <a:latin typeface="+mn-lt"/>
              <a:ea typeface="+mn-ea"/>
            </a:endParaRPr>
          </a:p>
        </p:txBody>
      </p:sp>
      <p:sp>
        <p:nvSpPr>
          <p:cNvPr id="23" name="bk object 34"/>
          <p:cNvSpPr/>
          <p:nvPr/>
        </p:nvSpPr>
        <p:spPr>
          <a:xfrm>
            <a:off x="4106863" y="4048125"/>
            <a:ext cx="2551112" cy="1851025"/>
          </a:xfrm>
          <a:prstGeom prst="rect">
            <a:avLst/>
          </a:prstGeom>
          <a:blipFill>
            <a:blip r:embed="rId20" cstate="print"/>
            <a:stretch>
              <a:fillRect/>
            </a:stretch>
          </a:blipFill>
        </p:spPr>
        <p:txBody>
          <a:bodyPr lIns="0" tIns="0" rIns="0" bIns="0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>
              <a:latin typeface="+mn-lt"/>
              <a:ea typeface="+mn-ea"/>
            </a:endParaRPr>
          </a:p>
        </p:txBody>
      </p:sp>
      <p:sp>
        <p:nvSpPr>
          <p:cNvPr id="24" name="bk object 35"/>
          <p:cNvSpPr/>
          <p:nvPr/>
        </p:nvSpPr>
        <p:spPr>
          <a:xfrm>
            <a:off x="6340475" y="5899150"/>
            <a:ext cx="3444875" cy="955675"/>
          </a:xfrm>
          <a:prstGeom prst="rect">
            <a:avLst/>
          </a:prstGeom>
          <a:blipFill>
            <a:blip r:embed="rId21" cstate="print"/>
            <a:stretch>
              <a:fillRect/>
            </a:stretch>
          </a:blipFill>
        </p:spPr>
        <p:txBody>
          <a:bodyPr lIns="0" tIns="0" rIns="0" bIns="0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>
              <a:latin typeface="+mn-lt"/>
              <a:ea typeface="+mn-ea"/>
            </a:endParaRPr>
          </a:p>
        </p:txBody>
      </p:sp>
      <p:sp>
        <p:nvSpPr>
          <p:cNvPr id="25" name="bk object 36"/>
          <p:cNvSpPr/>
          <p:nvPr/>
        </p:nvSpPr>
        <p:spPr>
          <a:xfrm>
            <a:off x="6657975" y="2041525"/>
            <a:ext cx="3800475" cy="2006600"/>
          </a:xfrm>
          <a:prstGeom prst="rect">
            <a:avLst/>
          </a:prstGeom>
          <a:blipFill>
            <a:blip r:embed="rId22" cstate="print"/>
            <a:stretch>
              <a:fillRect/>
            </a:stretch>
          </a:blipFill>
        </p:spPr>
        <p:txBody>
          <a:bodyPr lIns="0" tIns="0" rIns="0" bIns="0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>
              <a:latin typeface="+mn-lt"/>
              <a:ea typeface="+mn-ea"/>
            </a:endParaRPr>
          </a:p>
        </p:txBody>
      </p:sp>
      <p:sp>
        <p:nvSpPr>
          <p:cNvPr id="26" name="bk object 37"/>
          <p:cNvSpPr/>
          <p:nvPr/>
        </p:nvSpPr>
        <p:spPr>
          <a:xfrm>
            <a:off x="6094413" y="0"/>
            <a:ext cx="4471987" cy="2041525"/>
          </a:xfrm>
          <a:prstGeom prst="rect">
            <a:avLst/>
          </a:prstGeom>
          <a:blipFill>
            <a:blip r:embed="rId23" cstate="print"/>
            <a:stretch>
              <a:fillRect/>
            </a:stretch>
          </a:blipFill>
        </p:spPr>
        <p:txBody>
          <a:bodyPr lIns="0" tIns="0" rIns="0" bIns="0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>
              <a:latin typeface="+mn-lt"/>
              <a:ea typeface="+mn-ea"/>
            </a:endParaRPr>
          </a:p>
        </p:txBody>
      </p:sp>
      <p:sp>
        <p:nvSpPr>
          <p:cNvPr id="27" name="bk object 38"/>
          <p:cNvSpPr/>
          <p:nvPr/>
        </p:nvSpPr>
        <p:spPr>
          <a:xfrm>
            <a:off x="6094413" y="0"/>
            <a:ext cx="6094412" cy="892175"/>
          </a:xfrm>
          <a:prstGeom prst="rect">
            <a:avLst/>
          </a:prstGeom>
          <a:blipFill>
            <a:blip r:embed="rId24" cstate="print"/>
            <a:stretch>
              <a:fillRect/>
            </a:stretch>
          </a:blipFill>
        </p:spPr>
        <p:txBody>
          <a:bodyPr lIns="0" tIns="0" rIns="0" bIns="0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>
              <a:latin typeface="+mn-lt"/>
              <a:ea typeface="+mn-ea"/>
            </a:endParaRPr>
          </a:p>
        </p:txBody>
      </p:sp>
      <p:sp>
        <p:nvSpPr>
          <p:cNvPr id="28" name="bk object 39"/>
          <p:cNvSpPr/>
          <p:nvPr/>
        </p:nvSpPr>
        <p:spPr>
          <a:xfrm>
            <a:off x="8396288" y="892175"/>
            <a:ext cx="2170112" cy="1641475"/>
          </a:xfrm>
          <a:prstGeom prst="rect">
            <a:avLst/>
          </a:prstGeom>
          <a:blipFill>
            <a:blip r:embed="rId25" cstate="print"/>
            <a:stretch>
              <a:fillRect/>
            </a:stretch>
          </a:blipFill>
        </p:spPr>
        <p:txBody>
          <a:bodyPr lIns="0" tIns="0" rIns="0" bIns="0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>
              <a:latin typeface="+mn-lt"/>
              <a:ea typeface="+mn-ea"/>
            </a:endParaRPr>
          </a:p>
        </p:txBody>
      </p:sp>
      <p:sp>
        <p:nvSpPr>
          <p:cNvPr id="29" name="bk object 40"/>
          <p:cNvSpPr/>
          <p:nvPr/>
        </p:nvSpPr>
        <p:spPr>
          <a:xfrm>
            <a:off x="10458450" y="0"/>
            <a:ext cx="1730375" cy="2533650"/>
          </a:xfrm>
          <a:prstGeom prst="rect">
            <a:avLst/>
          </a:prstGeom>
          <a:blipFill>
            <a:blip r:embed="rId26" cstate="print"/>
            <a:stretch>
              <a:fillRect/>
            </a:stretch>
          </a:blipFill>
        </p:spPr>
        <p:txBody>
          <a:bodyPr lIns="0" tIns="0" rIns="0" bIns="0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>
              <a:latin typeface="+mn-lt"/>
              <a:ea typeface="+mn-ea"/>
            </a:endParaRPr>
          </a:p>
        </p:txBody>
      </p:sp>
      <p:sp>
        <p:nvSpPr>
          <p:cNvPr id="30" name="bk object 41"/>
          <p:cNvSpPr/>
          <p:nvPr/>
        </p:nvSpPr>
        <p:spPr>
          <a:xfrm>
            <a:off x="10458450" y="2533650"/>
            <a:ext cx="1730375" cy="4321175"/>
          </a:xfrm>
          <a:prstGeom prst="rect">
            <a:avLst/>
          </a:prstGeom>
          <a:blipFill>
            <a:blip r:embed="rId27" cstate="print"/>
            <a:stretch>
              <a:fillRect/>
            </a:stretch>
          </a:blipFill>
        </p:spPr>
        <p:txBody>
          <a:bodyPr lIns="0" tIns="0" rIns="0" bIns="0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>
              <a:latin typeface="+mn-lt"/>
              <a:ea typeface="+mn-ea"/>
            </a:endParaRPr>
          </a:p>
        </p:txBody>
      </p:sp>
      <p:sp>
        <p:nvSpPr>
          <p:cNvPr id="31" name="bk object 42"/>
          <p:cNvSpPr/>
          <p:nvPr/>
        </p:nvSpPr>
        <p:spPr>
          <a:xfrm>
            <a:off x="10458450" y="0"/>
            <a:ext cx="1730375" cy="2533650"/>
          </a:xfrm>
          <a:prstGeom prst="rect">
            <a:avLst/>
          </a:prstGeom>
          <a:blipFill>
            <a:blip r:embed="rId28" cstate="print"/>
            <a:stretch>
              <a:fillRect/>
            </a:stretch>
          </a:blipFill>
        </p:spPr>
        <p:txBody>
          <a:bodyPr lIns="0" tIns="0" rIns="0" bIns="0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>
              <a:latin typeface="+mn-lt"/>
              <a:ea typeface="+mn-ea"/>
            </a:endParaRPr>
          </a:p>
        </p:txBody>
      </p:sp>
      <p:sp>
        <p:nvSpPr>
          <p:cNvPr id="32" name="bk object 43"/>
          <p:cNvSpPr/>
          <p:nvPr/>
        </p:nvSpPr>
        <p:spPr>
          <a:xfrm>
            <a:off x="6527800" y="2533650"/>
            <a:ext cx="4603750" cy="3365500"/>
          </a:xfrm>
          <a:prstGeom prst="rect">
            <a:avLst/>
          </a:prstGeom>
          <a:blipFill>
            <a:blip r:embed="rId29" cstate="print"/>
            <a:stretch>
              <a:fillRect/>
            </a:stretch>
          </a:blipFill>
        </p:spPr>
        <p:txBody>
          <a:bodyPr lIns="0" tIns="0" rIns="0" bIns="0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>
              <a:latin typeface="+mn-lt"/>
              <a:ea typeface="+mn-ea"/>
            </a:endParaRPr>
          </a:p>
        </p:txBody>
      </p:sp>
      <p:sp>
        <p:nvSpPr>
          <p:cNvPr id="33" name="bk object 44"/>
          <p:cNvSpPr/>
          <p:nvPr/>
        </p:nvSpPr>
        <p:spPr>
          <a:xfrm>
            <a:off x="9785350" y="5659438"/>
            <a:ext cx="2403475" cy="1195387"/>
          </a:xfrm>
          <a:prstGeom prst="rect">
            <a:avLst/>
          </a:prstGeom>
          <a:blipFill>
            <a:blip r:embed="rId30" cstate="print"/>
            <a:stretch>
              <a:fillRect/>
            </a:stretch>
          </a:blipFill>
        </p:spPr>
        <p:txBody>
          <a:bodyPr lIns="0" tIns="0" rIns="0" bIns="0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>
              <a:latin typeface="+mn-lt"/>
              <a:ea typeface="+mn-ea"/>
            </a:endParaRPr>
          </a:p>
        </p:txBody>
      </p:sp>
      <p:sp>
        <p:nvSpPr>
          <p:cNvPr id="34" name="bk object 45"/>
          <p:cNvSpPr/>
          <p:nvPr/>
        </p:nvSpPr>
        <p:spPr>
          <a:xfrm>
            <a:off x="10458450" y="1600200"/>
            <a:ext cx="1730375" cy="5254625"/>
          </a:xfrm>
          <a:prstGeom prst="rect">
            <a:avLst/>
          </a:prstGeom>
          <a:blipFill>
            <a:blip r:embed="rId31" cstate="print"/>
            <a:stretch>
              <a:fillRect/>
            </a:stretch>
          </a:blipFill>
        </p:spPr>
        <p:txBody>
          <a:bodyPr lIns="0" tIns="0" rIns="0" bIns="0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>
              <a:latin typeface="+mn-lt"/>
              <a:ea typeface="+mn-ea"/>
            </a:endParaRPr>
          </a:p>
        </p:txBody>
      </p:sp>
      <p:sp>
        <p:nvSpPr>
          <p:cNvPr id="35" name="bk object 46"/>
          <p:cNvSpPr/>
          <p:nvPr/>
        </p:nvSpPr>
        <p:spPr>
          <a:xfrm>
            <a:off x="1368425" y="3281363"/>
            <a:ext cx="1366838" cy="3573462"/>
          </a:xfrm>
          <a:prstGeom prst="rect">
            <a:avLst/>
          </a:prstGeom>
          <a:blipFill>
            <a:blip r:embed="rId32" cstate="print"/>
            <a:stretch>
              <a:fillRect/>
            </a:stretch>
          </a:blipFill>
        </p:spPr>
        <p:txBody>
          <a:bodyPr lIns="0" tIns="0" rIns="0" bIns="0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>
              <a:latin typeface="+mn-lt"/>
              <a:ea typeface="+mn-ea"/>
            </a:endParaRPr>
          </a:p>
        </p:txBody>
      </p:sp>
      <p:sp>
        <p:nvSpPr>
          <p:cNvPr id="36" name="bk object 47"/>
          <p:cNvSpPr/>
          <p:nvPr/>
        </p:nvSpPr>
        <p:spPr>
          <a:xfrm>
            <a:off x="2330450" y="5378450"/>
            <a:ext cx="4010025" cy="1476375"/>
          </a:xfrm>
          <a:prstGeom prst="rect">
            <a:avLst/>
          </a:prstGeom>
          <a:blipFill>
            <a:blip r:embed="rId33" cstate="print"/>
            <a:stretch>
              <a:fillRect/>
            </a:stretch>
          </a:blipFill>
        </p:spPr>
        <p:txBody>
          <a:bodyPr lIns="0" tIns="0" rIns="0" bIns="0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>
              <a:latin typeface="+mn-lt"/>
              <a:ea typeface="+mn-ea"/>
            </a:endParaRPr>
          </a:p>
        </p:txBody>
      </p:sp>
      <p:sp>
        <p:nvSpPr>
          <p:cNvPr id="37" name="bk object 48"/>
          <p:cNvSpPr/>
          <p:nvPr/>
        </p:nvSpPr>
        <p:spPr>
          <a:xfrm>
            <a:off x="0" y="0"/>
            <a:ext cx="3198813" cy="995363"/>
          </a:xfrm>
          <a:prstGeom prst="rect">
            <a:avLst/>
          </a:prstGeom>
          <a:blipFill>
            <a:blip r:embed="rId34" cstate="print"/>
            <a:stretch>
              <a:fillRect/>
            </a:stretch>
          </a:blipFill>
        </p:spPr>
        <p:txBody>
          <a:bodyPr lIns="0" tIns="0" rIns="0" bIns="0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>
              <a:latin typeface="+mn-lt"/>
              <a:ea typeface="+mn-ea"/>
            </a:endParaRPr>
          </a:p>
        </p:txBody>
      </p:sp>
      <p:sp>
        <p:nvSpPr>
          <p:cNvPr id="38" name="bk object 49"/>
          <p:cNvSpPr/>
          <p:nvPr/>
        </p:nvSpPr>
        <p:spPr>
          <a:xfrm>
            <a:off x="0" y="0"/>
            <a:ext cx="2230438" cy="6858000"/>
          </a:xfrm>
          <a:custGeom>
            <a:avLst/>
            <a:gdLst/>
            <a:ahLst/>
            <a:cxnLst/>
            <a:rect l="l" t="t" r="r" b="b"/>
            <a:pathLst>
              <a:path w="2230120" h="6858000">
                <a:moveTo>
                  <a:pt x="0" y="6858000"/>
                </a:moveTo>
                <a:lnTo>
                  <a:pt x="2229612" y="6858000"/>
                </a:lnTo>
                <a:lnTo>
                  <a:pt x="2229612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solidFill>
            <a:srgbClr val="E45454"/>
          </a:solidFill>
        </p:spPr>
        <p:txBody>
          <a:bodyPr lIns="0" tIns="0" rIns="0" bIns="0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>
              <a:latin typeface="+mn-lt"/>
              <a:ea typeface="+mn-ea"/>
            </a:endParaRPr>
          </a:p>
        </p:txBody>
      </p:sp>
      <p:sp>
        <p:nvSpPr>
          <p:cNvPr id="39" name="bk object 50"/>
          <p:cNvSpPr/>
          <p:nvPr/>
        </p:nvSpPr>
        <p:spPr>
          <a:xfrm>
            <a:off x="0" y="0"/>
            <a:ext cx="2230438" cy="6858000"/>
          </a:xfrm>
          <a:custGeom>
            <a:avLst/>
            <a:gdLst/>
            <a:ahLst/>
            <a:cxnLst/>
            <a:rect l="l" t="t" r="r" b="b"/>
            <a:pathLst>
              <a:path w="2230120" h="6858000">
                <a:moveTo>
                  <a:pt x="0" y="6858000"/>
                </a:moveTo>
                <a:lnTo>
                  <a:pt x="2229612" y="6858000"/>
                </a:lnTo>
                <a:lnTo>
                  <a:pt x="2229612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ln w="12192">
            <a:solidFill>
              <a:srgbClr val="41709C"/>
            </a:solidFill>
          </a:ln>
        </p:spPr>
        <p:txBody>
          <a:bodyPr lIns="0" tIns="0" rIns="0" bIns="0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>
              <a:latin typeface="+mn-lt"/>
              <a:ea typeface="+mn-ea"/>
            </a:endParaRPr>
          </a:p>
        </p:txBody>
      </p:sp>
      <p:sp>
        <p:nvSpPr>
          <p:cNvPr id="40" name="bk object 51"/>
          <p:cNvSpPr/>
          <p:nvPr/>
        </p:nvSpPr>
        <p:spPr>
          <a:xfrm>
            <a:off x="0" y="2008188"/>
            <a:ext cx="2216150" cy="4849812"/>
          </a:xfrm>
          <a:prstGeom prst="rect">
            <a:avLst/>
          </a:prstGeom>
          <a:blipFill>
            <a:blip r:embed="rId35" cstate="print"/>
            <a:stretch>
              <a:fillRect/>
            </a:stretch>
          </a:blipFill>
        </p:spPr>
        <p:txBody>
          <a:bodyPr lIns="0" tIns="0" rIns="0" bIns="0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>
              <a:latin typeface="+mn-lt"/>
              <a:ea typeface="+mn-ea"/>
            </a:endParaRPr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2000" b="0" i="0">
                <a:solidFill>
                  <a:schemeClr val="tx1"/>
                </a:solidFill>
                <a:latin typeface="微软雅黑" panose="020B0503020204020204" charset="-122"/>
                <a:cs typeface="微软雅黑" panose="020B0503020204020204" charset="-122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600" y="1577340"/>
            <a:ext cx="5303520" cy="452628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80" y="1577340"/>
            <a:ext cx="5303520" cy="452628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/>
          </a:p>
        </p:txBody>
      </p:sp>
      <p:sp>
        <p:nvSpPr>
          <p:cNvPr id="41" name="Holder 5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42" name="Holder 6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61BD53C6-23F6-45A4-BD41-7ED92D6F0BD9}" type="datetimeFigureOut">
              <a:rPr lang="en-US"/>
              <a:pPr>
                <a:defRPr/>
              </a:pPr>
              <a:t>12/14/2023</a:t>
            </a:fld>
            <a:endParaRPr lang="en-US"/>
          </a:p>
        </p:txBody>
      </p:sp>
      <p:sp>
        <p:nvSpPr>
          <p:cNvPr id="43" name="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CBB962D8-E9D0-454C-8239-4C0879B8DDF7}" type="slidenum">
              <a:rPr/>
              <a:pPr>
                <a:defRPr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2000" b="0" i="0">
                <a:solidFill>
                  <a:schemeClr val="tx1"/>
                </a:solidFill>
                <a:latin typeface="微软雅黑" panose="020B0503020204020204" charset="-122"/>
                <a:cs typeface="微软雅黑" panose="020B0503020204020204" charset="-122"/>
              </a:defRPr>
            </a:lvl1pPr>
          </a:lstStyle>
          <a:p>
            <a:endParaRPr/>
          </a:p>
        </p:txBody>
      </p:sp>
      <p:sp>
        <p:nvSpPr>
          <p:cNvPr id="3" name="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4" name="Holder 5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4388CF-D9C0-403C-BA21-769D20F05090}" type="datetimeFigureOut">
              <a:rPr lang="en-US"/>
              <a:pPr>
                <a:defRPr/>
              </a:pPr>
              <a:t>12/14/2023</a:t>
            </a:fld>
            <a:endParaRPr lang="en-US"/>
          </a:p>
        </p:txBody>
      </p:sp>
      <p:sp>
        <p:nvSpPr>
          <p:cNvPr id="5" name="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4CC23A-7CC3-4064-BFC6-585E486FC617}" type="slidenum">
              <a:rPr/>
              <a:pPr>
                <a:defRPr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3" name="Holder 5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1FEF90-B70A-4494-AEFF-DB5B9D80321F}" type="datetimeFigureOut">
              <a:rPr lang="en-US"/>
              <a:pPr>
                <a:defRPr/>
              </a:pPr>
              <a:t>12/14/2023</a:t>
            </a:fld>
            <a:endParaRPr lang="en-US"/>
          </a:p>
        </p:txBody>
      </p:sp>
      <p:sp>
        <p:nvSpPr>
          <p:cNvPr id="4" name="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22D9FE-D5DC-4523-B9D5-A8CB591238C2}" type="slidenum">
              <a:rPr/>
              <a:pPr>
                <a:defRPr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13" Type="http://schemas.openxmlformats.org/officeDocument/2006/relationships/image" Target="../media/image7.png"/><Relationship Id="rId18" Type="http://schemas.openxmlformats.org/officeDocument/2006/relationships/image" Target="../media/image12.png"/><Relationship Id="rId26" Type="http://schemas.openxmlformats.org/officeDocument/2006/relationships/image" Target="../media/image20.png"/><Relationship Id="rId39" Type="http://schemas.openxmlformats.org/officeDocument/2006/relationships/image" Target="../media/image33.png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15.png"/><Relationship Id="rId34" Type="http://schemas.openxmlformats.org/officeDocument/2006/relationships/image" Target="../media/image28.png"/><Relationship Id="rId7" Type="http://schemas.openxmlformats.org/officeDocument/2006/relationships/image" Target="../media/image1.png"/><Relationship Id="rId12" Type="http://schemas.openxmlformats.org/officeDocument/2006/relationships/image" Target="../media/image6.png"/><Relationship Id="rId17" Type="http://schemas.openxmlformats.org/officeDocument/2006/relationships/image" Target="../media/image11.png"/><Relationship Id="rId25" Type="http://schemas.openxmlformats.org/officeDocument/2006/relationships/image" Target="../media/image19.png"/><Relationship Id="rId33" Type="http://schemas.openxmlformats.org/officeDocument/2006/relationships/image" Target="../media/image27.png"/><Relationship Id="rId38" Type="http://schemas.openxmlformats.org/officeDocument/2006/relationships/image" Target="../media/image32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0.png"/><Relationship Id="rId20" Type="http://schemas.openxmlformats.org/officeDocument/2006/relationships/image" Target="../media/image14.png"/><Relationship Id="rId29" Type="http://schemas.openxmlformats.org/officeDocument/2006/relationships/image" Target="../media/image23.png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11" Type="http://schemas.openxmlformats.org/officeDocument/2006/relationships/image" Target="../media/image5.png"/><Relationship Id="rId24" Type="http://schemas.openxmlformats.org/officeDocument/2006/relationships/image" Target="../media/image18.png"/><Relationship Id="rId32" Type="http://schemas.openxmlformats.org/officeDocument/2006/relationships/image" Target="../media/image26.png"/><Relationship Id="rId37" Type="http://schemas.openxmlformats.org/officeDocument/2006/relationships/image" Target="../media/image31.png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9.png"/><Relationship Id="rId23" Type="http://schemas.openxmlformats.org/officeDocument/2006/relationships/image" Target="../media/image17.png"/><Relationship Id="rId28" Type="http://schemas.openxmlformats.org/officeDocument/2006/relationships/image" Target="../media/image22.png"/><Relationship Id="rId36" Type="http://schemas.openxmlformats.org/officeDocument/2006/relationships/image" Target="../media/image30.png"/><Relationship Id="rId10" Type="http://schemas.openxmlformats.org/officeDocument/2006/relationships/image" Target="../media/image4.png"/><Relationship Id="rId19" Type="http://schemas.openxmlformats.org/officeDocument/2006/relationships/image" Target="../media/image13.png"/><Relationship Id="rId31" Type="http://schemas.openxmlformats.org/officeDocument/2006/relationships/image" Target="../media/image25.pn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3.png"/><Relationship Id="rId14" Type="http://schemas.openxmlformats.org/officeDocument/2006/relationships/image" Target="../media/image8.png"/><Relationship Id="rId22" Type="http://schemas.openxmlformats.org/officeDocument/2006/relationships/image" Target="../media/image16.png"/><Relationship Id="rId27" Type="http://schemas.openxmlformats.org/officeDocument/2006/relationships/image" Target="../media/image21.png"/><Relationship Id="rId30" Type="http://schemas.openxmlformats.org/officeDocument/2006/relationships/image" Target="../media/image24.png"/><Relationship Id="rId35" Type="http://schemas.openxmlformats.org/officeDocument/2006/relationships/image" Target="../media/image29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lIns="0" tIns="0" rIns="0" bIns="0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>
              <a:latin typeface="+mn-lt"/>
              <a:ea typeface="+mn-ea"/>
            </a:endParaRPr>
          </a:p>
        </p:txBody>
      </p:sp>
      <p:sp>
        <p:nvSpPr>
          <p:cNvPr id="17" name="bk object 17"/>
          <p:cNvSpPr/>
          <p:nvPr/>
        </p:nvSpPr>
        <p:spPr>
          <a:xfrm>
            <a:off x="0" y="995363"/>
            <a:ext cx="2735263" cy="2286000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lIns="0" tIns="0" rIns="0" bIns="0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>
              <a:latin typeface="+mn-lt"/>
              <a:ea typeface="+mn-ea"/>
            </a:endParaRPr>
          </a:p>
        </p:txBody>
      </p:sp>
      <p:sp>
        <p:nvSpPr>
          <p:cNvPr id="18" name="bk object 18"/>
          <p:cNvSpPr/>
          <p:nvPr/>
        </p:nvSpPr>
        <p:spPr>
          <a:xfrm>
            <a:off x="0" y="2959100"/>
            <a:ext cx="1368425" cy="1981200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lIns="0" tIns="0" rIns="0" bIns="0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>
              <a:latin typeface="+mn-lt"/>
              <a:ea typeface="+mn-ea"/>
            </a:endParaRPr>
          </a:p>
        </p:txBody>
      </p:sp>
      <p:sp>
        <p:nvSpPr>
          <p:cNvPr id="19" name="bk object 19"/>
          <p:cNvSpPr/>
          <p:nvPr/>
        </p:nvSpPr>
        <p:spPr>
          <a:xfrm>
            <a:off x="0" y="4940300"/>
            <a:ext cx="2330450" cy="1914525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lIns="0" tIns="0" rIns="0" bIns="0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>
              <a:latin typeface="+mn-lt"/>
              <a:ea typeface="+mn-ea"/>
            </a:endParaRPr>
          </a:p>
        </p:txBody>
      </p:sp>
      <p:sp>
        <p:nvSpPr>
          <p:cNvPr id="20" name="bk object 20"/>
          <p:cNvSpPr/>
          <p:nvPr/>
        </p:nvSpPr>
        <p:spPr>
          <a:xfrm>
            <a:off x="1165225" y="0"/>
            <a:ext cx="2511425" cy="2717800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lIns="0" tIns="0" rIns="0" bIns="0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>
              <a:latin typeface="+mn-lt"/>
              <a:ea typeface="+mn-ea"/>
            </a:endParaRPr>
          </a:p>
        </p:txBody>
      </p:sp>
      <p:sp>
        <p:nvSpPr>
          <p:cNvPr id="21" name="bk object 21"/>
          <p:cNvSpPr/>
          <p:nvPr/>
        </p:nvSpPr>
        <p:spPr>
          <a:xfrm>
            <a:off x="3198813" y="0"/>
            <a:ext cx="2895600" cy="2717800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lIns="0" tIns="0" rIns="0" bIns="0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>
              <a:latin typeface="+mn-lt"/>
              <a:ea typeface="+mn-ea"/>
            </a:endParaRPr>
          </a:p>
        </p:txBody>
      </p:sp>
      <p:sp>
        <p:nvSpPr>
          <p:cNvPr id="22" name="bk object 22"/>
          <p:cNvSpPr/>
          <p:nvPr/>
        </p:nvSpPr>
        <p:spPr>
          <a:xfrm>
            <a:off x="1165225" y="1968500"/>
            <a:ext cx="2511425" cy="1312863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lIns="0" tIns="0" rIns="0" bIns="0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>
              <a:latin typeface="+mn-lt"/>
              <a:ea typeface="+mn-ea"/>
            </a:endParaRPr>
          </a:p>
        </p:txBody>
      </p:sp>
      <p:sp>
        <p:nvSpPr>
          <p:cNvPr id="23" name="bk object 23"/>
          <p:cNvSpPr/>
          <p:nvPr/>
        </p:nvSpPr>
        <p:spPr>
          <a:xfrm>
            <a:off x="0" y="2959100"/>
            <a:ext cx="2735263" cy="1450975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lIns="0" tIns="0" rIns="0" bIns="0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>
              <a:latin typeface="+mn-lt"/>
              <a:ea typeface="+mn-ea"/>
            </a:endParaRPr>
          </a:p>
        </p:txBody>
      </p:sp>
      <p:sp>
        <p:nvSpPr>
          <p:cNvPr id="24" name="bk object 24"/>
          <p:cNvSpPr/>
          <p:nvPr/>
        </p:nvSpPr>
        <p:spPr>
          <a:xfrm>
            <a:off x="0" y="4410075"/>
            <a:ext cx="2330450" cy="2444750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lIns="0" tIns="0" rIns="0" bIns="0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>
              <a:latin typeface="+mn-lt"/>
              <a:ea typeface="+mn-ea"/>
            </a:endParaRPr>
          </a:p>
        </p:txBody>
      </p:sp>
      <p:sp>
        <p:nvSpPr>
          <p:cNvPr id="25" name="bk object 25"/>
          <p:cNvSpPr/>
          <p:nvPr/>
        </p:nvSpPr>
        <p:spPr>
          <a:xfrm>
            <a:off x="2330450" y="3281363"/>
            <a:ext cx="1776413" cy="3573462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lIns="0" tIns="0" rIns="0" bIns="0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>
              <a:latin typeface="+mn-lt"/>
              <a:ea typeface="+mn-ea"/>
            </a:endParaRPr>
          </a:p>
        </p:txBody>
      </p:sp>
      <p:sp>
        <p:nvSpPr>
          <p:cNvPr id="26" name="bk object 26"/>
          <p:cNvSpPr/>
          <p:nvPr/>
        </p:nvSpPr>
        <p:spPr>
          <a:xfrm>
            <a:off x="3676650" y="2717800"/>
            <a:ext cx="2981325" cy="2660650"/>
          </a:xfrm>
          <a:prstGeom prst="rect">
            <a:avLst/>
          </a:prstGeom>
          <a:blipFill>
            <a:blip r:embed="rId17" cstate="print"/>
            <a:stretch>
              <a:fillRect/>
            </a:stretch>
          </a:blipFill>
        </p:spPr>
        <p:txBody>
          <a:bodyPr lIns="0" tIns="0" rIns="0" bIns="0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>
              <a:latin typeface="+mn-lt"/>
              <a:ea typeface="+mn-ea"/>
            </a:endParaRPr>
          </a:p>
        </p:txBody>
      </p:sp>
      <p:sp>
        <p:nvSpPr>
          <p:cNvPr id="27" name="bk object 27"/>
          <p:cNvSpPr/>
          <p:nvPr/>
        </p:nvSpPr>
        <p:spPr>
          <a:xfrm>
            <a:off x="4106863" y="5378450"/>
            <a:ext cx="2420937" cy="1476375"/>
          </a:xfrm>
          <a:prstGeom prst="rect">
            <a:avLst/>
          </a:prstGeom>
          <a:blipFill>
            <a:blip r:embed="rId18" cstate="print"/>
            <a:stretch>
              <a:fillRect/>
            </a:stretch>
          </a:blipFill>
        </p:spPr>
        <p:txBody>
          <a:bodyPr lIns="0" tIns="0" rIns="0" bIns="0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>
              <a:latin typeface="+mn-lt"/>
              <a:ea typeface="+mn-ea"/>
            </a:endParaRPr>
          </a:p>
        </p:txBody>
      </p:sp>
      <p:sp>
        <p:nvSpPr>
          <p:cNvPr id="28" name="bk object 28"/>
          <p:cNvSpPr/>
          <p:nvPr/>
        </p:nvSpPr>
        <p:spPr>
          <a:xfrm>
            <a:off x="0" y="0"/>
            <a:ext cx="3198813" cy="1968500"/>
          </a:xfrm>
          <a:prstGeom prst="rect">
            <a:avLst/>
          </a:prstGeom>
          <a:blipFill>
            <a:blip r:embed="rId19" cstate="print"/>
            <a:stretch>
              <a:fillRect/>
            </a:stretch>
          </a:blipFill>
        </p:spPr>
        <p:txBody>
          <a:bodyPr lIns="0" tIns="0" rIns="0" bIns="0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>
              <a:latin typeface="+mn-lt"/>
              <a:ea typeface="+mn-ea"/>
            </a:endParaRPr>
          </a:p>
        </p:txBody>
      </p:sp>
      <p:sp>
        <p:nvSpPr>
          <p:cNvPr id="29" name="bk object 29"/>
          <p:cNvSpPr/>
          <p:nvPr/>
        </p:nvSpPr>
        <p:spPr>
          <a:xfrm>
            <a:off x="2735263" y="2717800"/>
            <a:ext cx="1371600" cy="2660650"/>
          </a:xfrm>
          <a:prstGeom prst="rect">
            <a:avLst/>
          </a:prstGeom>
          <a:blipFill>
            <a:blip r:embed="rId20" cstate="print"/>
            <a:stretch>
              <a:fillRect/>
            </a:stretch>
          </a:blipFill>
        </p:spPr>
        <p:txBody>
          <a:bodyPr lIns="0" tIns="0" rIns="0" bIns="0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>
              <a:latin typeface="+mn-lt"/>
              <a:ea typeface="+mn-ea"/>
            </a:endParaRPr>
          </a:p>
        </p:txBody>
      </p:sp>
      <p:sp>
        <p:nvSpPr>
          <p:cNvPr id="30" name="bk object 30"/>
          <p:cNvSpPr/>
          <p:nvPr/>
        </p:nvSpPr>
        <p:spPr>
          <a:xfrm>
            <a:off x="3676650" y="0"/>
            <a:ext cx="2981325" cy="4048125"/>
          </a:xfrm>
          <a:prstGeom prst="rect">
            <a:avLst/>
          </a:prstGeom>
          <a:blipFill>
            <a:blip r:embed="rId21" cstate="print"/>
            <a:stretch>
              <a:fillRect/>
            </a:stretch>
          </a:blipFill>
        </p:spPr>
        <p:txBody>
          <a:bodyPr lIns="0" tIns="0" rIns="0" bIns="0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>
              <a:latin typeface="+mn-lt"/>
              <a:ea typeface="+mn-ea"/>
            </a:endParaRPr>
          </a:p>
        </p:txBody>
      </p:sp>
      <p:sp>
        <p:nvSpPr>
          <p:cNvPr id="31" name="bk object 31"/>
          <p:cNvSpPr/>
          <p:nvPr/>
        </p:nvSpPr>
        <p:spPr>
          <a:xfrm>
            <a:off x="6094413" y="0"/>
            <a:ext cx="2301875" cy="4048125"/>
          </a:xfrm>
          <a:prstGeom prst="rect">
            <a:avLst/>
          </a:prstGeom>
          <a:blipFill>
            <a:blip r:embed="rId22" cstate="print"/>
            <a:stretch>
              <a:fillRect/>
            </a:stretch>
          </a:blipFill>
        </p:spPr>
        <p:txBody>
          <a:bodyPr lIns="0" tIns="0" rIns="0" bIns="0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>
              <a:latin typeface="+mn-lt"/>
              <a:ea typeface="+mn-ea"/>
            </a:endParaRPr>
          </a:p>
        </p:txBody>
      </p:sp>
      <p:sp>
        <p:nvSpPr>
          <p:cNvPr id="32" name="bk object 32"/>
          <p:cNvSpPr/>
          <p:nvPr/>
        </p:nvSpPr>
        <p:spPr>
          <a:xfrm>
            <a:off x="6527800" y="2533650"/>
            <a:ext cx="3930650" cy="3365500"/>
          </a:xfrm>
          <a:prstGeom prst="rect">
            <a:avLst/>
          </a:prstGeom>
          <a:blipFill>
            <a:blip r:embed="rId23" cstate="print"/>
            <a:stretch>
              <a:fillRect/>
            </a:stretch>
          </a:blipFill>
        </p:spPr>
        <p:txBody>
          <a:bodyPr lIns="0" tIns="0" rIns="0" bIns="0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>
              <a:latin typeface="+mn-lt"/>
              <a:ea typeface="+mn-ea"/>
            </a:endParaRPr>
          </a:p>
        </p:txBody>
      </p:sp>
      <p:sp>
        <p:nvSpPr>
          <p:cNvPr id="33" name="bk object 33"/>
          <p:cNvSpPr/>
          <p:nvPr/>
        </p:nvSpPr>
        <p:spPr>
          <a:xfrm>
            <a:off x="6527800" y="5659438"/>
            <a:ext cx="4603750" cy="1195387"/>
          </a:xfrm>
          <a:prstGeom prst="rect">
            <a:avLst/>
          </a:prstGeom>
          <a:blipFill>
            <a:blip r:embed="rId24" cstate="print"/>
            <a:stretch>
              <a:fillRect/>
            </a:stretch>
          </a:blipFill>
        </p:spPr>
        <p:txBody>
          <a:bodyPr lIns="0" tIns="0" rIns="0" bIns="0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>
              <a:latin typeface="+mn-lt"/>
              <a:ea typeface="+mn-ea"/>
            </a:endParaRPr>
          </a:p>
        </p:txBody>
      </p:sp>
      <p:sp>
        <p:nvSpPr>
          <p:cNvPr id="34" name="bk object 34"/>
          <p:cNvSpPr/>
          <p:nvPr/>
        </p:nvSpPr>
        <p:spPr>
          <a:xfrm>
            <a:off x="4106863" y="4048125"/>
            <a:ext cx="2551112" cy="1851025"/>
          </a:xfrm>
          <a:prstGeom prst="rect">
            <a:avLst/>
          </a:prstGeom>
          <a:blipFill>
            <a:blip r:embed="rId25" cstate="print"/>
            <a:stretch>
              <a:fillRect/>
            </a:stretch>
          </a:blipFill>
        </p:spPr>
        <p:txBody>
          <a:bodyPr lIns="0" tIns="0" rIns="0" bIns="0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>
              <a:latin typeface="+mn-lt"/>
              <a:ea typeface="+mn-ea"/>
            </a:endParaRPr>
          </a:p>
        </p:txBody>
      </p:sp>
      <p:sp>
        <p:nvSpPr>
          <p:cNvPr id="35" name="bk object 35"/>
          <p:cNvSpPr/>
          <p:nvPr/>
        </p:nvSpPr>
        <p:spPr>
          <a:xfrm>
            <a:off x="6340475" y="5899150"/>
            <a:ext cx="3444875" cy="955675"/>
          </a:xfrm>
          <a:prstGeom prst="rect">
            <a:avLst/>
          </a:prstGeom>
          <a:blipFill>
            <a:blip r:embed="rId26" cstate="print"/>
            <a:stretch>
              <a:fillRect/>
            </a:stretch>
          </a:blipFill>
        </p:spPr>
        <p:txBody>
          <a:bodyPr lIns="0" tIns="0" rIns="0" bIns="0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>
              <a:latin typeface="+mn-lt"/>
              <a:ea typeface="+mn-ea"/>
            </a:endParaRPr>
          </a:p>
        </p:txBody>
      </p:sp>
      <p:sp>
        <p:nvSpPr>
          <p:cNvPr id="36" name="bk object 36"/>
          <p:cNvSpPr/>
          <p:nvPr/>
        </p:nvSpPr>
        <p:spPr>
          <a:xfrm>
            <a:off x="6657975" y="2041525"/>
            <a:ext cx="3800475" cy="2006600"/>
          </a:xfrm>
          <a:prstGeom prst="rect">
            <a:avLst/>
          </a:prstGeom>
          <a:blipFill>
            <a:blip r:embed="rId27" cstate="print"/>
            <a:stretch>
              <a:fillRect/>
            </a:stretch>
          </a:blipFill>
        </p:spPr>
        <p:txBody>
          <a:bodyPr lIns="0" tIns="0" rIns="0" bIns="0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>
              <a:latin typeface="+mn-lt"/>
              <a:ea typeface="+mn-ea"/>
            </a:endParaRPr>
          </a:p>
        </p:txBody>
      </p:sp>
      <p:sp>
        <p:nvSpPr>
          <p:cNvPr id="37" name="bk object 37"/>
          <p:cNvSpPr/>
          <p:nvPr/>
        </p:nvSpPr>
        <p:spPr>
          <a:xfrm>
            <a:off x="6094413" y="0"/>
            <a:ext cx="4471987" cy="2041525"/>
          </a:xfrm>
          <a:prstGeom prst="rect">
            <a:avLst/>
          </a:prstGeom>
          <a:blipFill>
            <a:blip r:embed="rId28" cstate="print"/>
            <a:stretch>
              <a:fillRect/>
            </a:stretch>
          </a:blipFill>
        </p:spPr>
        <p:txBody>
          <a:bodyPr lIns="0" tIns="0" rIns="0" bIns="0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>
              <a:latin typeface="+mn-lt"/>
              <a:ea typeface="+mn-ea"/>
            </a:endParaRPr>
          </a:p>
        </p:txBody>
      </p:sp>
      <p:sp>
        <p:nvSpPr>
          <p:cNvPr id="38" name="bk object 38"/>
          <p:cNvSpPr/>
          <p:nvPr/>
        </p:nvSpPr>
        <p:spPr>
          <a:xfrm>
            <a:off x="6094413" y="0"/>
            <a:ext cx="6094412" cy="892175"/>
          </a:xfrm>
          <a:prstGeom prst="rect">
            <a:avLst/>
          </a:prstGeom>
          <a:blipFill>
            <a:blip r:embed="rId29" cstate="print"/>
            <a:stretch>
              <a:fillRect/>
            </a:stretch>
          </a:blipFill>
        </p:spPr>
        <p:txBody>
          <a:bodyPr lIns="0" tIns="0" rIns="0" bIns="0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>
              <a:latin typeface="+mn-lt"/>
              <a:ea typeface="+mn-ea"/>
            </a:endParaRPr>
          </a:p>
        </p:txBody>
      </p:sp>
      <p:sp>
        <p:nvSpPr>
          <p:cNvPr id="39" name="bk object 39"/>
          <p:cNvSpPr/>
          <p:nvPr/>
        </p:nvSpPr>
        <p:spPr>
          <a:xfrm>
            <a:off x="8396288" y="892175"/>
            <a:ext cx="2170112" cy="1641475"/>
          </a:xfrm>
          <a:prstGeom prst="rect">
            <a:avLst/>
          </a:prstGeom>
          <a:blipFill>
            <a:blip r:embed="rId30" cstate="print"/>
            <a:stretch>
              <a:fillRect/>
            </a:stretch>
          </a:blipFill>
        </p:spPr>
        <p:txBody>
          <a:bodyPr lIns="0" tIns="0" rIns="0" bIns="0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>
              <a:latin typeface="+mn-lt"/>
              <a:ea typeface="+mn-ea"/>
            </a:endParaRPr>
          </a:p>
        </p:txBody>
      </p:sp>
      <p:sp>
        <p:nvSpPr>
          <p:cNvPr id="40" name="bk object 40"/>
          <p:cNvSpPr/>
          <p:nvPr/>
        </p:nvSpPr>
        <p:spPr>
          <a:xfrm>
            <a:off x="10458450" y="0"/>
            <a:ext cx="1730375" cy="2533650"/>
          </a:xfrm>
          <a:prstGeom prst="rect">
            <a:avLst/>
          </a:prstGeom>
          <a:blipFill>
            <a:blip r:embed="rId31" cstate="print"/>
            <a:stretch>
              <a:fillRect/>
            </a:stretch>
          </a:blipFill>
        </p:spPr>
        <p:txBody>
          <a:bodyPr lIns="0" tIns="0" rIns="0" bIns="0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>
              <a:latin typeface="+mn-lt"/>
              <a:ea typeface="+mn-ea"/>
            </a:endParaRPr>
          </a:p>
        </p:txBody>
      </p:sp>
      <p:sp>
        <p:nvSpPr>
          <p:cNvPr id="41" name="bk object 41"/>
          <p:cNvSpPr/>
          <p:nvPr/>
        </p:nvSpPr>
        <p:spPr>
          <a:xfrm>
            <a:off x="10458450" y="2533650"/>
            <a:ext cx="1730375" cy="4321175"/>
          </a:xfrm>
          <a:prstGeom prst="rect">
            <a:avLst/>
          </a:prstGeom>
          <a:blipFill>
            <a:blip r:embed="rId32" cstate="print"/>
            <a:stretch>
              <a:fillRect/>
            </a:stretch>
          </a:blipFill>
        </p:spPr>
        <p:txBody>
          <a:bodyPr lIns="0" tIns="0" rIns="0" bIns="0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>
              <a:latin typeface="+mn-lt"/>
              <a:ea typeface="+mn-ea"/>
            </a:endParaRPr>
          </a:p>
        </p:txBody>
      </p:sp>
      <p:sp>
        <p:nvSpPr>
          <p:cNvPr id="42" name="bk object 42"/>
          <p:cNvSpPr/>
          <p:nvPr/>
        </p:nvSpPr>
        <p:spPr>
          <a:xfrm>
            <a:off x="10458450" y="0"/>
            <a:ext cx="1730375" cy="2533650"/>
          </a:xfrm>
          <a:prstGeom prst="rect">
            <a:avLst/>
          </a:prstGeom>
          <a:blipFill>
            <a:blip r:embed="rId33" cstate="print"/>
            <a:stretch>
              <a:fillRect/>
            </a:stretch>
          </a:blipFill>
        </p:spPr>
        <p:txBody>
          <a:bodyPr lIns="0" tIns="0" rIns="0" bIns="0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>
              <a:latin typeface="+mn-lt"/>
              <a:ea typeface="+mn-ea"/>
            </a:endParaRPr>
          </a:p>
        </p:txBody>
      </p:sp>
      <p:sp>
        <p:nvSpPr>
          <p:cNvPr id="43" name="bk object 43"/>
          <p:cNvSpPr/>
          <p:nvPr/>
        </p:nvSpPr>
        <p:spPr>
          <a:xfrm>
            <a:off x="6527800" y="2533650"/>
            <a:ext cx="4603750" cy="3365500"/>
          </a:xfrm>
          <a:prstGeom prst="rect">
            <a:avLst/>
          </a:prstGeom>
          <a:blipFill>
            <a:blip r:embed="rId34" cstate="print"/>
            <a:stretch>
              <a:fillRect/>
            </a:stretch>
          </a:blipFill>
        </p:spPr>
        <p:txBody>
          <a:bodyPr lIns="0" tIns="0" rIns="0" bIns="0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>
              <a:latin typeface="+mn-lt"/>
              <a:ea typeface="+mn-ea"/>
            </a:endParaRPr>
          </a:p>
        </p:txBody>
      </p:sp>
      <p:sp>
        <p:nvSpPr>
          <p:cNvPr id="44" name="bk object 44"/>
          <p:cNvSpPr/>
          <p:nvPr/>
        </p:nvSpPr>
        <p:spPr>
          <a:xfrm>
            <a:off x="9785350" y="5659438"/>
            <a:ext cx="2403475" cy="1195387"/>
          </a:xfrm>
          <a:prstGeom prst="rect">
            <a:avLst/>
          </a:prstGeom>
          <a:blipFill>
            <a:blip r:embed="rId35" cstate="print"/>
            <a:stretch>
              <a:fillRect/>
            </a:stretch>
          </a:blipFill>
        </p:spPr>
        <p:txBody>
          <a:bodyPr lIns="0" tIns="0" rIns="0" bIns="0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>
              <a:latin typeface="+mn-lt"/>
              <a:ea typeface="+mn-ea"/>
            </a:endParaRPr>
          </a:p>
        </p:txBody>
      </p:sp>
      <p:sp>
        <p:nvSpPr>
          <p:cNvPr id="45" name="bk object 45"/>
          <p:cNvSpPr/>
          <p:nvPr/>
        </p:nvSpPr>
        <p:spPr>
          <a:xfrm>
            <a:off x="10458450" y="1600200"/>
            <a:ext cx="1730375" cy="5254625"/>
          </a:xfrm>
          <a:prstGeom prst="rect">
            <a:avLst/>
          </a:prstGeom>
          <a:blipFill>
            <a:blip r:embed="rId36" cstate="print"/>
            <a:stretch>
              <a:fillRect/>
            </a:stretch>
          </a:blipFill>
        </p:spPr>
        <p:txBody>
          <a:bodyPr lIns="0" tIns="0" rIns="0" bIns="0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>
              <a:latin typeface="+mn-lt"/>
              <a:ea typeface="+mn-ea"/>
            </a:endParaRPr>
          </a:p>
        </p:txBody>
      </p:sp>
      <p:sp>
        <p:nvSpPr>
          <p:cNvPr id="46" name="bk object 46"/>
          <p:cNvSpPr/>
          <p:nvPr/>
        </p:nvSpPr>
        <p:spPr>
          <a:xfrm>
            <a:off x="1368425" y="3281363"/>
            <a:ext cx="1366838" cy="3573462"/>
          </a:xfrm>
          <a:prstGeom prst="rect">
            <a:avLst/>
          </a:prstGeom>
          <a:blipFill>
            <a:blip r:embed="rId37" cstate="print"/>
            <a:stretch>
              <a:fillRect/>
            </a:stretch>
          </a:blipFill>
        </p:spPr>
        <p:txBody>
          <a:bodyPr lIns="0" tIns="0" rIns="0" bIns="0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>
              <a:latin typeface="+mn-lt"/>
              <a:ea typeface="+mn-ea"/>
            </a:endParaRPr>
          </a:p>
        </p:txBody>
      </p:sp>
      <p:sp>
        <p:nvSpPr>
          <p:cNvPr id="47" name="bk object 47"/>
          <p:cNvSpPr/>
          <p:nvPr/>
        </p:nvSpPr>
        <p:spPr>
          <a:xfrm>
            <a:off x="2330450" y="5378450"/>
            <a:ext cx="4010025" cy="1476375"/>
          </a:xfrm>
          <a:prstGeom prst="rect">
            <a:avLst/>
          </a:prstGeom>
          <a:blipFill>
            <a:blip r:embed="rId38" cstate="print"/>
            <a:stretch>
              <a:fillRect/>
            </a:stretch>
          </a:blipFill>
        </p:spPr>
        <p:txBody>
          <a:bodyPr lIns="0" tIns="0" rIns="0" bIns="0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>
              <a:latin typeface="+mn-lt"/>
              <a:ea typeface="+mn-ea"/>
            </a:endParaRPr>
          </a:p>
        </p:txBody>
      </p:sp>
      <p:sp>
        <p:nvSpPr>
          <p:cNvPr id="48" name="bk object 48"/>
          <p:cNvSpPr/>
          <p:nvPr/>
        </p:nvSpPr>
        <p:spPr>
          <a:xfrm>
            <a:off x="0" y="0"/>
            <a:ext cx="3198813" cy="995363"/>
          </a:xfrm>
          <a:prstGeom prst="rect">
            <a:avLst/>
          </a:prstGeom>
          <a:blipFill>
            <a:blip r:embed="rId39" cstate="print"/>
            <a:stretch>
              <a:fillRect/>
            </a:stretch>
          </a:blipFill>
        </p:spPr>
        <p:txBody>
          <a:bodyPr lIns="0" tIns="0" rIns="0" bIns="0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>
              <a:latin typeface="+mn-lt"/>
              <a:ea typeface="+mn-ea"/>
            </a:endParaRPr>
          </a:p>
        </p:txBody>
      </p:sp>
      <p:sp>
        <p:nvSpPr>
          <p:cNvPr id="1059" name="Holder 2"/>
          <p:cNvSpPr>
            <a:spLocks noGrp="1"/>
          </p:cNvSpPr>
          <p:nvPr>
            <p:ph type="title"/>
          </p:nvPr>
        </p:nvSpPr>
        <p:spPr bwMode="auto">
          <a:xfrm>
            <a:off x="3411538" y="833438"/>
            <a:ext cx="2062162" cy="6350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0" tIns="0" rIns="0" bIns="0" numCol="1" anchor="t" anchorCtr="0" compatLnSpc="1">
            <a:spAutoFit/>
          </a:bodyPr>
          <a:lstStyle/>
          <a:p>
            <a:pPr lvl="0"/>
            <a:endParaRPr lang="zh-CN" altLang="zh-CN"/>
          </a:p>
        </p:txBody>
      </p:sp>
      <p:sp>
        <p:nvSpPr>
          <p:cNvPr id="1060" name="Holder 3"/>
          <p:cNvSpPr>
            <a:spLocks noGrp="1"/>
          </p:cNvSpPr>
          <p:nvPr>
            <p:ph type="body" idx="1"/>
          </p:nvPr>
        </p:nvSpPr>
        <p:spPr bwMode="auto">
          <a:xfrm>
            <a:off x="3516313" y="1857375"/>
            <a:ext cx="5159375" cy="216058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0" tIns="0" rIns="0" bIns="0" numCol="1" anchor="t" anchorCtr="0" compatLnSpc="1">
            <a:spAutoFit/>
          </a:bodyPr>
          <a:lstStyle/>
          <a:p>
            <a:pPr lvl="0"/>
            <a:endParaRPr lang="zh-CN" altLang="zh-CN"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44963" y="6378575"/>
            <a:ext cx="3902075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 fontAlgn="auto">
              <a:spcBef>
                <a:spcPts val="0"/>
              </a:spcBef>
              <a:spcAft>
                <a:spcPts val="0"/>
              </a:spcAft>
              <a:defRPr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600" y="6378575"/>
            <a:ext cx="2803525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 fontAlgn="auto">
              <a:spcBef>
                <a:spcPts val="0"/>
              </a:spcBef>
              <a:spcAft>
                <a:spcPts val="0"/>
              </a:spcAft>
              <a:defRPr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9B5C81C6-8FCC-4F37-A634-1779303F306D}" type="datetimeFigureOut">
              <a:rPr lang="en-US"/>
              <a:pPr>
                <a:defRPr/>
              </a:pPr>
              <a:t>12/14/2023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778875" y="6378575"/>
            <a:ext cx="2803525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 fontAlgn="auto">
              <a:spcBef>
                <a:spcPts val="0"/>
              </a:spcBef>
              <a:spcAft>
                <a:spcPts val="0"/>
              </a:spcAft>
              <a:defRPr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76DB6FC1-F64D-49D9-A0C6-682A1082A41A}" type="slidenum">
              <a:rPr/>
              <a:pPr>
                <a:defRPr/>
              </a:pPr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>
          <a:solidFill>
            <a:schemeClr val="tx2"/>
          </a:solidFill>
          <a:latin typeface="Calibri" panose="020F0502020204030204" pitchFamily="34" charset="0"/>
          <a:ea typeface="宋体" panose="02010600030101010101" pitchFamily="2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>
          <a:solidFill>
            <a:schemeClr val="tx2"/>
          </a:solidFill>
          <a:latin typeface="Calibri" panose="020F0502020204030204" pitchFamily="34" charset="0"/>
          <a:ea typeface="宋体" panose="02010600030101010101" pitchFamily="2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>
          <a:solidFill>
            <a:schemeClr val="tx2"/>
          </a:solidFill>
          <a:latin typeface="Calibri" panose="020F0502020204030204" pitchFamily="34" charset="0"/>
          <a:ea typeface="宋体" panose="02010600030101010101" pitchFamily="2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>
          <a:solidFill>
            <a:schemeClr val="tx2"/>
          </a:solidFill>
          <a:latin typeface="Calibri" panose="020F0502020204030204" pitchFamily="34" charset="0"/>
          <a:ea typeface="宋体" panose="02010600030101010101" pitchFamily="2" charset="-122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>
          <a:solidFill>
            <a:schemeClr val="tx2"/>
          </a:solidFill>
          <a:latin typeface="Calibri" panose="020F0502020204030204" pitchFamily="34" charset="0"/>
          <a:ea typeface="宋体" panose="02010600030101010101" pitchFamily="2" charset="-122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>
          <a:solidFill>
            <a:schemeClr val="tx2"/>
          </a:solidFill>
          <a:latin typeface="Calibri" panose="020F0502020204030204" pitchFamily="34" charset="0"/>
          <a:ea typeface="宋体" panose="02010600030101010101" pitchFamily="2" charset="-122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>
          <a:solidFill>
            <a:schemeClr val="tx2"/>
          </a:solidFill>
          <a:latin typeface="Calibri" panose="020F0502020204030204" pitchFamily="34" charset="0"/>
          <a:ea typeface="宋体" panose="02010600030101010101" pitchFamily="2" charset="-122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>
          <a:solidFill>
            <a:schemeClr val="tx2"/>
          </a:solidFill>
          <a:latin typeface="Calibri" panose="020F0502020204030204" pitchFamily="34" charset="0"/>
          <a:ea typeface="宋体" panose="02010600030101010101" pitchFamily="2" charset="-122"/>
        </a:defRPr>
      </a:lvl9pPr>
    </p:titleStyle>
    <p:bodyStyle>
      <a:lvl1pPr algn="l" rtl="0" eaLnBrk="0" fontAlgn="base" hangingPunct="0">
        <a:spcBef>
          <a:spcPct val="20000"/>
        </a:spcBef>
        <a:spcAft>
          <a:spcPct val="0"/>
        </a:spcAft>
        <a:defRPr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0" fontAlgn="base" hangingPunct="0">
        <a:spcBef>
          <a:spcPct val="20000"/>
        </a:spcBef>
        <a:spcAft>
          <a:spcPct val="0"/>
        </a:spcAft>
        <a:defRPr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0" fontAlgn="base" hangingPunct="0">
        <a:spcBef>
          <a:spcPct val="20000"/>
        </a:spcBef>
        <a:spcAft>
          <a:spcPct val="0"/>
        </a:spcAft>
        <a:defRPr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0" fontAlgn="base" hangingPunct="0">
        <a:spcBef>
          <a:spcPct val="20000"/>
        </a:spcBef>
        <a:spcAft>
          <a:spcPct val="0"/>
        </a:spcAft>
        <a:defRPr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0" fontAlgn="base" hangingPunct="0">
        <a:spcBef>
          <a:spcPct val="20000"/>
        </a:spcBef>
        <a:spcAft>
          <a:spcPct val="0"/>
        </a:spcAft>
        <a:defRPr>
          <a:solidFill>
            <a:schemeClr val="tx1"/>
          </a:solidFill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18" Type="http://schemas.openxmlformats.org/officeDocument/2006/relationships/image" Target="../media/image17.png"/><Relationship Id="rId26" Type="http://schemas.openxmlformats.org/officeDocument/2006/relationships/image" Target="../media/image25.png"/><Relationship Id="rId3" Type="http://schemas.openxmlformats.org/officeDocument/2006/relationships/image" Target="../media/image2.png"/><Relationship Id="rId21" Type="http://schemas.openxmlformats.org/officeDocument/2006/relationships/image" Target="../media/image20.png"/><Relationship Id="rId34" Type="http://schemas.openxmlformats.org/officeDocument/2006/relationships/image" Target="../media/image33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17" Type="http://schemas.openxmlformats.org/officeDocument/2006/relationships/image" Target="../media/image16.png"/><Relationship Id="rId25" Type="http://schemas.openxmlformats.org/officeDocument/2006/relationships/image" Target="../media/image24.png"/><Relationship Id="rId33" Type="http://schemas.openxmlformats.org/officeDocument/2006/relationships/image" Target="../media/image32.png"/><Relationship Id="rId38" Type="http://schemas.openxmlformats.org/officeDocument/2006/relationships/image" Target="../media/image38.png"/><Relationship Id="rId2" Type="http://schemas.openxmlformats.org/officeDocument/2006/relationships/image" Target="../media/image1.png"/><Relationship Id="rId16" Type="http://schemas.openxmlformats.org/officeDocument/2006/relationships/image" Target="../media/image15.png"/><Relationship Id="rId20" Type="http://schemas.openxmlformats.org/officeDocument/2006/relationships/image" Target="../media/image19.png"/><Relationship Id="rId29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24" Type="http://schemas.openxmlformats.org/officeDocument/2006/relationships/image" Target="../media/image23.png"/><Relationship Id="rId32" Type="http://schemas.openxmlformats.org/officeDocument/2006/relationships/image" Target="../media/image31.png"/><Relationship Id="rId37" Type="http://schemas.openxmlformats.org/officeDocument/2006/relationships/image" Target="../media/image37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23" Type="http://schemas.openxmlformats.org/officeDocument/2006/relationships/image" Target="../media/image22.png"/><Relationship Id="rId28" Type="http://schemas.openxmlformats.org/officeDocument/2006/relationships/image" Target="../media/image27.png"/><Relationship Id="rId36" Type="http://schemas.openxmlformats.org/officeDocument/2006/relationships/image" Target="../media/image36.png"/><Relationship Id="rId10" Type="http://schemas.openxmlformats.org/officeDocument/2006/relationships/image" Target="../media/image9.png"/><Relationship Id="rId19" Type="http://schemas.openxmlformats.org/officeDocument/2006/relationships/image" Target="../media/image18.png"/><Relationship Id="rId31" Type="http://schemas.openxmlformats.org/officeDocument/2006/relationships/image" Target="../media/image30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Relationship Id="rId22" Type="http://schemas.openxmlformats.org/officeDocument/2006/relationships/image" Target="../media/image21.png"/><Relationship Id="rId27" Type="http://schemas.openxmlformats.org/officeDocument/2006/relationships/image" Target="../media/image26.png"/><Relationship Id="rId30" Type="http://schemas.openxmlformats.org/officeDocument/2006/relationships/image" Target="../media/image29.png"/><Relationship Id="rId35" Type="http://schemas.openxmlformats.org/officeDocument/2006/relationships/image" Target="../media/image35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5.png"/><Relationship Id="rId4" Type="http://schemas.openxmlformats.org/officeDocument/2006/relationships/image" Target="../media/image5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7.png"/><Relationship Id="rId4" Type="http://schemas.openxmlformats.org/officeDocument/2006/relationships/image" Target="../media/image5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7" Type="http://schemas.openxmlformats.org/officeDocument/2006/relationships/image" Target="../media/image61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0.png"/><Relationship Id="rId5" Type="http://schemas.openxmlformats.org/officeDocument/2006/relationships/image" Target="../media/image59.png"/><Relationship Id="rId4" Type="http://schemas.openxmlformats.org/officeDocument/2006/relationships/image" Target="../media/image58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3.png"/><Relationship Id="rId4" Type="http://schemas.openxmlformats.org/officeDocument/2006/relationships/image" Target="../media/image6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5.png"/><Relationship Id="rId4" Type="http://schemas.openxmlformats.org/officeDocument/2006/relationships/image" Target="../media/image64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8.png"/><Relationship Id="rId5" Type="http://schemas.openxmlformats.org/officeDocument/2006/relationships/image" Target="../media/image67.png"/><Relationship Id="rId4" Type="http://schemas.openxmlformats.org/officeDocument/2006/relationships/image" Target="../media/image66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9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9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7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png"/><Relationship Id="rId3" Type="http://schemas.openxmlformats.org/officeDocument/2006/relationships/tags" Target="../tags/tag5.xml"/><Relationship Id="rId7" Type="http://schemas.openxmlformats.org/officeDocument/2006/relationships/image" Target="../media/image46.png"/><Relationship Id="rId2" Type="http://schemas.openxmlformats.org/officeDocument/2006/relationships/tags" Target="../tags/tag4.xml"/><Relationship Id="rId1" Type="http://schemas.openxmlformats.org/officeDocument/2006/relationships/tags" Target="../tags/tag3.xml"/><Relationship Id="rId6" Type="http://schemas.openxmlformats.org/officeDocument/2006/relationships/image" Target="../media/image45.png"/><Relationship Id="rId5" Type="http://schemas.openxmlformats.org/officeDocument/2006/relationships/image" Target="../media/image44.png"/><Relationship Id="rId4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9.png"/><Relationship Id="rId4" Type="http://schemas.openxmlformats.org/officeDocument/2006/relationships/image" Target="../media/image4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2.png"/><Relationship Id="rId4" Type="http://schemas.openxmlformats.org/officeDocument/2006/relationships/image" Target="../media/image5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object 2"/>
          <p:cNvSpPr>
            <a:spLocks noChangeArrowheads="1"/>
          </p:cNvSpPr>
          <p:nvPr/>
        </p:nvSpPr>
        <p:spPr bwMode="auto"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 cstate="print"/>
            <a:srcRect/>
            <a:stretch>
              <a:fillRect/>
            </a:stretch>
          </a:blipFill>
          <a:ln w="9525">
            <a:noFill/>
            <a:miter lim="800000"/>
          </a:ln>
        </p:spPr>
        <p:txBody>
          <a:bodyPr lIns="0" tIns="0" rIns="0" bIns="0"/>
          <a:lstStyle/>
          <a:p>
            <a:endParaRPr lang="zh-CN" altLang="zh-CN"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7170" name="object 3"/>
          <p:cNvSpPr>
            <a:spLocks noChangeArrowheads="1"/>
          </p:cNvSpPr>
          <p:nvPr/>
        </p:nvSpPr>
        <p:spPr bwMode="auto">
          <a:xfrm>
            <a:off x="0" y="995363"/>
            <a:ext cx="2735263" cy="2286000"/>
          </a:xfrm>
          <a:prstGeom prst="rect">
            <a:avLst/>
          </a:prstGeom>
          <a:blipFill dpi="0" rotWithShape="1">
            <a:blip r:embed="rId3" cstate="print"/>
            <a:srcRect/>
            <a:stretch>
              <a:fillRect/>
            </a:stretch>
          </a:blipFill>
          <a:ln w="9525">
            <a:noFill/>
            <a:miter lim="800000"/>
          </a:ln>
        </p:spPr>
        <p:txBody>
          <a:bodyPr lIns="0" tIns="0" rIns="0" bIns="0"/>
          <a:lstStyle/>
          <a:p>
            <a:endParaRPr lang="zh-CN" altLang="zh-CN"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7171" name="object 4"/>
          <p:cNvSpPr>
            <a:spLocks noChangeArrowheads="1"/>
          </p:cNvSpPr>
          <p:nvPr/>
        </p:nvSpPr>
        <p:spPr bwMode="auto">
          <a:xfrm>
            <a:off x="0" y="2959100"/>
            <a:ext cx="1368425" cy="1981200"/>
          </a:xfrm>
          <a:prstGeom prst="rect">
            <a:avLst/>
          </a:prstGeom>
          <a:blipFill dpi="0" rotWithShape="1">
            <a:blip r:embed="rId4" cstate="print"/>
            <a:srcRect/>
            <a:stretch>
              <a:fillRect/>
            </a:stretch>
          </a:blipFill>
          <a:ln w="9525">
            <a:noFill/>
            <a:miter lim="800000"/>
          </a:ln>
        </p:spPr>
        <p:txBody>
          <a:bodyPr lIns="0" tIns="0" rIns="0" bIns="0"/>
          <a:lstStyle/>
          <a:p>
            <a:endParaRPr lang="zh-CN" altLang="zh-CN"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7172" name="object 5"/>
          <p:cNvSpPr>
            <a:spLocks noChangeArrowheads="1"/>
          </p:cNvSpPr>
          <p:nvPr/>
        </p:nvSpPr>
        <p:spPr bwMode="auto">
          <a:xfrm>
            <a:off x="0" y="4940300"/>
            <a:ext cx="2330450" cy="1914525"/>
          </a:xfrm>
          <a:prstGeom prst="rect">
            <a:avLst/>
          </a:prstGeom>
          <a:blipFill dpi="0" rotWithShape="1">
            <a:blip r:embed="rId5" cstate="print"/>
            <a:srcRect/>
            <a:stretch>
              <a:fillRect/>
            </a:stretch>
          </a:blipFill>
          <a:ln w="9525">
            <a:noFill/>
            <a:miter lim="800000"/>
          </a:ln>
        </p:spPr>
        <p:txBody>
          <a:bodyPr lIns="0" tIns="0" rIns="0" bIns="0"/>
          <a:lstStyle/>
          <a:p>
            <a:endParaRPr lang="zh-CN" altLang="zh-CN"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7173" name="object 6"/>
          <p:cNvSpPr>
            <a:spLocks noChangeArrowheads="1"/>
          </p:cNvSpPr>
          <p:nvPr/>
        </p:nvSpPr>
        <p:spPr bwMode="auto">
          <a:xfrm>
            <a:off x="1165225" y="0"/>
            <a:ext cx="2511425" cy="2717800"/>
          </a:xfrm>
          <a:prstGeom prst="rect">
            <a:avLst/>
          </a:prstGeom>
          <a:blipFill dpi="0" rotWithShape="1">
            <a:blip r:embed="rId6" cstate="print"/>
            <a:srcRect/>
            <a:stretch>
              <a:fillRect/>
            </a:stretch>
          </a:blipFill>
          <a:ln w="9525">
            <a:noFill/>
            <a:miter lim="800000"/>
          </a:ln>
        </p:spPr>
        <p:txBody>
          <a:bodyPr lIns="0" tIns="0" rIns="0" bIns="0"/>
          <a:lstStyle/>
          <a:p>
            <a:endParaRPr lang="zh-CN" altLang="zh-CN"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7174" name="object 7"/>
          <p:cNvSpPr>
            <a:spLocks noChangeArrowheads="1"/>
          </p:cNvSpPr>
          <p:nvPr/>
        </p:nvSpPr>
        <p:spPr bwMode="auto">
          <a:xfrm>
            <a:off x="3198813" y="0"/>
            <a:ext cx="2895600" cy="2717800"/>
          </a:xfrm>
          <a:prstGeom prst="rect">
            <a:avLst/>
          </a:prstGeom>
          <a:blipFill dpi="0" rotWithShape="1">
            <a:blip r:embed="rId7" cstate="print"/>
            <a:srcRect/>
            <a:stretch>
              <a:fillRect/>
            </a:stretch>
          </a:blipFill>
          <a:ln w="9525">
            <a:noFill/>
            <a:miter lim="800000"/>
          </a:ln>
        </p:spPr>
        <p:txBody>
          <a:bodyPr lIns="0" tIns="0" rIns="0" bIns="0"/>
          <a:lstStyle/>
          <a:p>
            <a:endParaRPr lang="zh-CN" altLang="zh-CN"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7175" name="object 8"/>
          <p:cNvSpPr>
            <a:spLocks noChangeArrowheads="1"/>
          </p:cNvSpPr>
          <p:nvPr/>
        </p:nvSpPr>
        <p:spPr bwMode="auto">
          <a:xfrm>
            <a:off x="1165225" y="1968500"/>
            <a:ext cx="2511425" cy="1312863"/>
          </a:xfrm>
          <a:prstGeom prst="rect">
            <a:avLst/>
          </a:prstGeom>
          <a:blipFill dpi="0" rotWithShape="1">
            <a:blip r:embed="rId8" cstate="print"/>
            <a:srcRect/>
            <a:stretch>
              <a:fillRect/>
            </a:stretch>
          </a:blipFill>
          <a:ln w="9525">
            <a:noFill/>
            <a:miter lim="800000"/>
          </a:ln>
        </p:spPr>
        <p:txBody>
          <a:bodyPr lIns="0" tIns="0" rIns="0" bIns="0"/>
          <a:lstStyle/>
          <a:p>
            <a:endParaRPr lang="zh-CN" altLang="zh-CN"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7176" name="object 9"/>
          <p:cNvSpPr>
            <a:spLocks noChangeArrowheads="1"/>
          </p:cNvSpPr>
          <p:nvPr/>
        </p:nvSpPr>
        <p:spPr bwMode="auto">
          <a:xfrm>
            <a:off x="0" y="2959100"/>
            <a:ext cx="2735263" cy="1450975"/>
          </a:xfrm>
          <a:prstGeom prst="rect">
            <a:avLst/>
          </a:prstGeom>
          <a:blipFill dpi="0" rotWithShape="1">
            <a:blip r:embed="rId9" cstate="print"/>
            <a:srcRect/>
            <a:stretch>
              <a:fillRect/>
            </a:stretch>
          </a:blipFill>
          <a:ln w="9525">
            <a:noFill/>
            <a:miter lim="800000"/>
          </a:ln>
        </p:spPr>
        <p:txBody>
          <a:bodyPr lIns="0" tIns="0" rIns="0" bIns="0"/>
          <a:lstStyle/>
          <a:p>
            <a:endParaRPr lang="zh-CN" altLang="zh-CN"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7177" name="object 10"/>
          <p:cNvSpPr>
            <a:spLocks noChangeArrowheads="1"/>
          </p:cNvSpPr>
          <p:nvPr/>
        </p:nvSpPr>
        <p:spPr bwMode="auto">
          <a:xfrm>
            <a:off x="0" y="4410075"/>
            <a:ext cx="2330450" cy="2444750"/>
          </a:xfrm>
          <a:prstGeom prst="rect">
            <a:avLst/>
          </a:prstGeom>
          <a:blipFill dpi="0" rotWithShape="1">
            <a:blip r:embed="rId10" cstate="print"/>
            <a:srcRect/>
            <a:stretch>
              <a:fillRect/>
            </a:stretch>
          </a:blipFill>
          <a:ln w="9525">
            <a:noFill/>
            <a:miter lim="800000"/>
          </a:ln>
        </p:spPr>
        <p:txBody>
          <a:bodyPr lIns="0" tIns="0" rIns="0" bIns="0"/>
          <a:lstStyle/>
          <a:p>
            <a:endParaRPr lang="zh-CN" altLang="zh-CN"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7178" name="object 11"/>
          <p:cNvSpPr>
            <a:spLocks noChangeArrowheads="1"/>
          </p:cNvSpPr>
          <p:nvPr/>
        </p:nvSpPr>
        <p:spPr bwMode="auto">
          <a:xfrm>
            <a:off x="2330450" y="3281363"/>
            <a:ext cx="1776413" cy="3573462"/>
          </a:xfrm>
          <a:prstGeom prst="rect">
            <a:avLst/>
          </a:prstGeom>
          <a:blipFill dpi="0" rotWithShape="1">
            <a:blip r:embed="rId11" cstate="print"/>
            <a:srcRect/>
            <a:stretch>
              <a:fillRect/>
            </a:stretch>
          </a:blipFill>
          <a:ln w="9525">
            <a:noFill/>
            <a:miter lim="800000"/>
          </a:ln>
        </p:spPr>
        <p:txBody>
          <a:bodyPr lIns="0" tIns="0" rIns="0" bIns="0"/>
          <a:lstStyle/>
          <a:p>
            <a:endParaRPr lang="zh-CN" altLang="zh-CN"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7179" name="object 12"/>
          <p:cNvSpPr>
            <a:spLocks noChangeArrowheads="1"/>
          </p:cNvSpPr>
          <p:nvPr/>
        </p:nvSpPr>
        <p:spPr bwMode="auto">
          <a:xfrm>
            <a:off x="3676650" y="2717800"/>
            <a:ext cx="2981325" cy="2660650"/>
          </a:xfrm>
          <a:prstGeom prst="rect">
            <a:avLst/>
          </a:prstGeom>
          <a:blipFill dpi="0" rotWithShape="1">
            <a:blip r:embed="rId12" cstate="print"/>
            <a:srcRect/>
            <a:stretch>
              <a:fillRect/>
            </a:stretch>
          </a:blipFill>
          <a:ln w="9525">
            <a:noFill/>
            <a:miter lim="800000"/>
          </a:ln>
        </p:spPr>
        <p:txBody>
          <a:bodyPr lIns="0" tIns="0" rIns="0" bIns="0"/>
          <a:lstStyle/>
          <a:p>
            <a:endParaRPr lang="zh-CN" altLang="zh-CN"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7180" name="object 13"/>
          <p:cNvSpPr>
            <a:spLocks noChangeArrowheads="1"/>
          </p:cNvSpPr>
          <p:nvPr/>
        </p:nvSpPr>
        <p:spPr bwMode="auto">
          <a:xfrm>
            <a:off x="4106863" y="5378450"/>
            <a:ext cx="2420937" cy="1476375"/>
          </a:xfrm>
          <a:prstGeom prst="rect">
            <a:avLst/>
          </a:prstGeom>
          <a:blipFill dpi="0" rotWithShape="1">
            <a:blip r:embed="rId13" cstate="print"/>
            <a:srcRect/>
            <a:stretch>
              <a:fillRect/>
            </a:stretch>
          </a:blipFill>
          <a:ln w="9525">
            <a:noFill/>
            <a:miter lim="800000"/>
          </a:ln>
        </p:spPr>
        <p:txBody>
          <a:bodyPr lIns="0" tIns="0" rIns="0" bIns="0"/>
          <a:lstStyle/>
          <a:p>
            <a:endParaRPr lang="zh-CN" altLang="zh-CN"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7181" name="object 14"/>
          <p:cNvSpPr>
            <a:spLocks noChangeArrowheads="1"/>
          </p:cNvSpPr>
          <p:nvPr/>
        </p:nvSpPr>
        <p:spPr bwMode="auto">
          <a:xfrm>
            <a:off x="0" y="0"/>
            <a:ext cx="3198813" cy="1968500"/>
          </a:xfrm>
          <a:prstGeom prst="rect">
            <a:avLst/>
          </a:prstGeom>
          <a:blipFill dpi="0" rotWithShape="1">
            <a:blip r:embed="rId14" cstate="print"/>
            <a:srcRect/>
            <a:stretch>
              <a:fillRect/>
            </a:stretch>
          </a:blipFill>
          <a:ln w="9525">
            <a:noFill/>
            <a:miter lim="800000"/>
          </a:ln>
        </p:spPr>
        <p:txBody>
          <a:bodyPr lIns="0" tIns="0" rIns="0" bIns="0"/>
          <a:lstStyle/>
          <a:p>
            <a:endParaRPr lang="zh-CN" altLang="zh-CN"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7182" name="object 15"/>
          <p:cNvSpPr>
            <a:spLocks noChangeArrowheads="1"/>
          </p:cNvSpPr>
          <p:nvPr/>
        </p:nvSpPr>
        <p:spPr bwMode="auto">
          <a:xfrm>
            <a:off x="2735263" y="2717800"/>
            <a:ext cx="1371600" cy="2660650"/>
          </a:xfrm>
          <a:prstGeom prst="rect">
            <a:avLst/>
          </a:prstGeom>
          <a:blipFill dpi="0" rotWithShape="1">
            <a:blip r:embed="rId15" cstate="print"/>
            <a:srcRect/>
            <a:stretch>
              <a:fillRect/>
            </a:stretch>
          </a:blipFill>
          <a:ln w="9525">
            <a:noFill/>
            <a:miter lim="800000"/>
          </a:ln>
        </p:spPr>
        <p:txBody>
          <a:bodyPr lIns="0" tIns="0" rIns="0" bIns="0"/>
          <a:lstStyle/>
          <a:p>
            <a:endParaRPr lang="zh-CN" altLang="zh-CN"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7183" name="object 16"/>
          <p:cNvSpPr>
            <a:spLocks noChangeArrowheads="1"/>
          </p:cNvSpPr>
          <p:nvPr/>
        </p:nvSpPr>
        <p:spPr bwMode="auto">
          <a:xfrm>
            <a:off x="3676650" y="0"/>
            <a:ext cx="2981325" cy="4048125"/>
          </a:xfrm>
          <a:prstGeom prst="rect">
            <a:avLst/>
          </a:prstGeom>
          <a:blipFill dpi="0" rotWithShape="1">
            <a:blip r:embed="rId16" cstate="print"/>
            <a:srcRect/>
            <a:stretch>
              <a:fillRect/>
            </a:stretch>
          </a:blipFill>
          <a:ln w="9525">
            <a:noFill/>
            <a:miter lim="800000"/>
          </a:ln>
        </p:spPr>
        <p:txBody>
          <a:bodyPr lIns="0" tIns="0" rIns="0" bIns="0"/>
          <a:lstStyle/>
          <a:p>
            <a:endParaRPr lang="zh-CN" altLang="zh-CN"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7184" name="object 17"/>
          <p:cNvSpPr>
            <a:spLocks noChangeArrowheads="1"/>
          </p:cNvSpPr>
          <p:nvPr/>
        </p:nvSpPr>
        <p:spPr bwMode="auto">
          <a:xfrm>
            <a:off x="6094413" y="0"/>
            <a:ext cx="2301875" cy="4048125"/>
          </a:xfrm>
          <a:prstGeom prst="rect">
            <a:avLst/>
          </a:prstGeom>
          <a:blipFill dpi="0" rotWithShape="1">
            <a:blip r:embed="rId17" cstate="print"/>
            <a:srcRect/>
            <a:stretch>
              <a:fillRect/>
            </a:stretch>
          </a:blipFill>
          <a:ln w="9525">
            <a:noFill/>
            <a:miter lim="800000"/>
          </a:ln>
        </p:spPr>
        <p:txBody>
          <a:bodyPr lIns="0" tIns="0" rIns="0" bIns="0"/>
          <a:lstStyle/>
          <a:p>
            <a:endParaRPr lang="zh-CN" altLang="zh-CN"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7185" name="object 18"/>
          <p:cNvSpPr>
            <a:spLocks noChangeArrowheads="1"/>
          </p:cNvSpPr>
          <p:nvPr/>
        </p:nvSpPr>
        <p:spPr bwMode="auto">
          <a:xfrm>
            <a:off x="6527800" y="2533650"/>
            <a:ext cx="3930650" cy="3365500"/>
          </a:xfrm>
          <a:prstGeom prst="rect">
            <a:avLst/>
          </a:prstGeom>
          <a:blipFill dpi="0" rotWithShape="1">
            <a:blip r:embed="rId18" cstate="print"/>
            <a:srcRect/>
            <a:stretch>
              <a:fillRect/>
            </a:stretch>
          </a:blipFill>
          <a:ln w="9525">
            <a:noFill/>
            <a:miter lim="800000"/>
          </a:ln>
        </p:spPr>
        <p:txBody>
          <a:bodyPr lIns="0" tIns="0" rIns="0" bIns="0"/>
          <a:lstStyle/>
          <a:p>
            <a:endParaRPr lang="zh-CN" altLang="zh-CN"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7186" name="object 19"/>
          <p:cNvSpPr>
            <a:spLocks noChangeArrowheads="1"/>
          </p:cNvSpPr>
          <p:nvPr/>
        </p:nvSpPr>
        <p:spPr bwMode="auto">
          <a:xfrm>
            <a:off x="6527800" y="5659438"/>
            <a:ext cx="4603750" cy="1195387"/>
          </a:xfrm>
          <a:prstGeom prst="rect">
            <a:avLst/>
          </a:prstGeom>
          <a:blipFill dpi="0" rotWithShape="1">
            <a:blip r:embed="rId19" cstate="print"/>
            <a:srcRect/>
            <a:stretch>
              <a:fillRect/>
            </a:stretch>
          </a:blipFill>
          <a:ln w="9525">
            <a:noFill/>
            <a:miter lim="800000"/>
          </a:ln>
        </p:spPr>
        <p:txBody>
          <a:bodyPr lIns="0" tIns="0" rIns="0" bIns="0"/>
          <a:lstStyle/>
          <a:p>
            <a:endParaRPr lang="zh-CN" altLang="zh-CN"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7187" name="object 20"/>
          <p:cNvSpPr>
            <a:spLocks noChangeArrowheads="1"/>
          </p:cNvSpPr>
          <p:nvPr/>
        </p:nvSpPr>
        <p:spPr bwMode="auto">
          <a:xfrm>
            <a:off x="4106863" y="4048125"/>
            <a:ext cx="2551112" cy="1851025"/>
          </a:xfrm>
          <a:prstGeom prst="rect">
            <a:avLst/>
          </a:prstGeom>
          <a:blipFill dpi="0" rotWithShape="1">
            <a:blip r:embed="rId20" cstate="print"/>
            <a:srcRect/>
            <a:stretch>
              <a:fillRect/>
            </a:stretch>
          </a:blipFill>
          <a:ln w="9525">
            <a:noFill/>
            <a:miter lim="800000"/>
          </a:ln>
        </p:spPr>
        <p:txBody>
          <a:bodyPr lIns="0" tIns="0" rIns="0" bIns="0"/>
          <a:lstStyle/>
          <a:p>
            <a:endParaRPr lang="zh-CN" altLang="zh-CN"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7188" name="object 21"/>
          <p:cNvSpPr>
            <a:spLocks noChangeArrowheads="1"/>
          </p:cNvSpPr>
          <p:nvPr/>
        </p:nvSpPr>
        <p:spPr bwMode="auto">
          <a:xfrm>
            <a:off x="6340475" y="5899150"/>
            <a:ext cx="3444875" cy="955675"/>
          </a:xfrm>
          <a:prstGeom prst="rect">
            <a:avLst/>
          </a:prstGeom>
          <a:blipFill dpi="0" rotWithShape="1">
            <a:blip r:embed="rId21" cstate="print"/>
            <a:srcRect/>
            <a:stretch>
              <a:fillRect/>
            </a:stretch>
          </a:blipFill>
          <a:ln w="9525">
            <a:noFill/>
            <a:miter lim="800000"/>
          </a:ln>
        </p:spPr>
        <p:txBody>
          <a:bodyPr lIns="0" tIns="0" rIns="0" bIns="0"/>
          <a:lstStyle/>
          <a:p>
            <a:endParaRPr lang="zh-CN" altLang="zh-CN"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7189" name="object 22"/>
          <p:cNvSpPr>
            <a:spLocks noChangeArrowheads="1"/>
          </p:cNvSpPr>
          <p:nvPr/>
        </p:nvSpPr>
        <p:spPr bwMode="auto">
          <a:xfrm>
            <a:off x="6657975" y="2041525"/>
            <a:ext cx="3800475" cy="2006600"/>
          </a:xfrm>
          <a:prstGeom prst="rect">
            <a:avLst/>
          </a:prstGeom>
          <a:blipFill dpi="0" rotWithShape="1">
            <a:blip r:embed="rId22" cstate="print"/>
            <a:srcRect/>
            <a:stretch>
              <a:fillRect/>
            </a:stretch>
          </a:blipFill>
          <a:ln w="9525">
            <a:noFill/>
            <a:miter lim="800000"/>
          </a:ln>
        </p:spPr>
        <p:txBody>
          <a:bodyPr lIns="0" tIns="0" rIns="0" bIns="0"/>
          <a:lstStyle/>
          <a:p>
            <a:endParaRPr lang="zh-CN" altLang="zh-CN"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7190" name="object 23"/>
          <p:cNvSpPr>
            <a:spLocks noChangeArrowheads="1"/>
          </p:cNvSpPr>
          <p:nvPr/>
        </p:nvSpPr>
        <p:spPr bwMode="auto">
          <a:xfrm>
            <a:off x="6094413" y="0"/>
            <a:ext cx="4471987" cy="2041525"/>
          </a:xfrm>
          <a:prstGeom prst="rect">
            <a:avLst/>
          </a:prstGeom>
          <a:blipFill dpi="0" rotWithShape="1">
            <a:blip r:embed="rId23" cstate="print"/>
            <a:srcRect/>
            <a:stretch>
              <a:fillRect/>
            </a:stretch>
          </a:blipFill>
          <a:ln w="9525">
            <a:noFill/>
            <a:miter lim="800000"/>
          </a:ln>
        </p:spPr>
        <p:txBody>
          <a:bodyPr lIns="0" tIns="0" rIns="0" bIns="0"/>
          <a:lstStyle/>
          <a:p>
            <a:endParaRPr lang="zh-CN" altLang="zh-CN"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7191" name="object 24"/>
          <p:cNvSpPr>
            <a:spLocks noChangeArrowheads="1"/>
          </p:cNvSpPr>
          <p:nvPr/>
        </p:nvSpPr>
        <p:spPr bwMode="auto">
          <a:xfrm>
            <a:off x="6094413" y="0"/>
            <a:ext cx="6094412" cy="892175"/>
          </a:xfrm>
          <a:prstGeom prst="rect">
            <a:avLst/>
          </a:prstGeom>
          <a:blipFill dpi="0" rotWithShape="1">
            <a:blip r:embed="rId24" cstate="print"/>
            <a:srcRect/>
            <a:stretch>
              <a:fillRect/>
            </a:stretch>
          </a:blipFill>
          <a:ln w="9525">
            <a:noFill/>
            <a:miter lim="800000"/>
          </a:ln>
        </p:spPr>
        <p:txBody>
          <a:bodyPr lIns="0" tIns="0" rIns="0" bIns="0"/>
          <a:lstStyle/>
          <a:p>
            <a:endParaRPr lang="zh-CN" altLang="zh-CN"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7192" name="object 25"/>
          <p:cNvSpPr>
            <a:spLocks noChangeArrowheads="1"/>
          </p:cNvSpPr>
          <p:nvPr/>
        </p:nvSpPr>
        <p:spPr bwMode="auto">
          <a:xfrm>
            <a:off x="8396288" y="892175"/>
            <a:ext cx="2170112" cy="1641475"/>
          </a:xfrm>
          <a:prstGeom prst="rect">
            <a:avLst/>
          </a:prstGeom>
          <a:blipFill dpi="0" rotWithShape="1">
            <a:blip r:embed="rId25" cstate="print"/>
            <a:srcRect/>
            <a:stretch>
              <a:fillRect/>
            </a:stretch>
          </a:blipFill>
          <a:ln w="9525">
            <a:noFill/>
            <a:miter lim="800000"/>
          </a:ln>
        </p:spPr>
        <p:txBody>
          <a:bodyPr lIns="0" tIns="0" rIns="0" bIns="0"/>
          <a:lstStyle/>
          <a:p>
            <a:endParaRPr lang="zh-CN" altLang="zh-CN"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7193" name="object 26"/>
          <p:cNvSpPr>
            <a:spLocks noChangeArrowheads="1"/>
          </p:cNvSpPr>
          <p:nvPr/>
        </p:nvSpPr>
        <p:spPr bwMode="auto">
          <a:xfrm>
            <a:off x="10458450" y="0"/>
            <a:ext cx="1730375" cy="2533650"/>
          </a:xfrm>
          <a:prstGeom prst="rect">
            <a:avLst/>
          </a:prstGeom>
          <a:blipFill dpi="0" rotWithShape="1">
            <a:blip r:embed="rId26" cstate="print"/>
            <a:srcRect/>
            <a:stretch>
              <a:fillRect/>
            </a:stretch>
          </a:blipFill>
          <a:ln w="9525">
            <a:noFill/>
            <a:miter lim="800000"/>
          </a:ln>
        </p:spPr>
        <p:txBody>
          <a:bodyPr lIns="0" tIns="0" rIns="0" bIns="0"/>
          <a:lstStyle/>
          <a:p>
            <a:endParaRPr lang="zh-CN" altLang="zh-CN"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7194" name="object 27"/>
          <p:cNvSpPr>
            <a:spLocks noChangeArrowheads="1"/>
          </p:cNvSpPr>
          <p:nvPr/>
        </p:nvSpPr>
        <p:spPr bwMode="auto">
          <a:xfrm>
            <a:off x="10458450" y="2533650"/>
            <a:ext cx="1730375" cy="4321175"/>
          </a:xfrm>
          <a:prstGeom prst="rect">
            <a:avLst/>
          </a:prstGeom>
          <a:blipFill dpi="0" rotWithShape="1">
            <a:blip r:embed="rId27" cstate="print"/>
            <a:srcRect/>
            <a:stretch>
              <a:fillRect/>
            </a:stretch>
          </a:blipFill>
          <a:ln w="9525">
            <a:noFill/>
            <a:miter lim="800000"/>
          </a:ln>
        </p:spPr>
        <p:txBody>
          <a:bodyPr lIns="0" tIns="0" rIns="0" bIns="0"/>
          <a:lstStyle/>
          <a:p>
            <a:endParaRPr lang="zh-CN" altLang="zh-CN"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7195" name="object 28"/>
          <p:cNvSpPr>
            <a:spLocks noChangeArrowheads="1"/>
          </p:cNvSpPr>
          <p:nvPr/>
        </p:nvSpPr>
        <p:spPr bwMode="auto">
          <a:xfrm>
            <a:off x="10458450" y="0"/>
            <a:ext cx="1730375" cy="2533650"/>
          </a:xfrm>
          <a:prstGeom prst="rect">
            <a:avLst/>
          </a:prstGeom>
          <a:blipFill dpi="0" rotWithShape="1">
            <a:blip r:embed="rId28" cstate="print"/>
            <a:srcRect/>
            <a:stretch>
              <a:fillRect/>
            </a:stretch>
          </a:blipFill>
          <a:ln w="9525">
            <a:noFill/>
            <a:miter lim="800000"/>
          </a:ln>
        </p:spPr>
        <p:txBody>
          <a:bodyPr lIns="0" tIns="0" rIns="0" bIns="0"/>
          <a:lstStyle/>
          <a:p>
            <a:endParaRPr lang="zh-CN" altLang="zh-CN"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7196" name="object 29"/>
          <p:cNvSpPr>
            <a:spLocks noChangeArrowheads="1"/>
          </p:cNvSpPr>
          <p:nvPr/>
        </p:nvSpPr>
        <p:spPr bwMode="auto">
          <a:xfrm>
            <a:off x="6527800" y="2533650"/>
            <a:ext cx="4603750" cy="3365500"/>
          </a:xfrm>
          <a:prstGeom prst="rect">
            <a:avLst/>
          </a:prstGeom>
          <a:blipFill dpi="0" rotWithShape="1">
            <a:blip r:embed="rId29" cstate="print"/>
            <a:srcRect/>
            <a:stretch>
              <a:fillRect/>
            </a:stretch>
          </a:blipFill>
          <a:ln w="9525">
            <a:noFill/>
            <a:miter lim="800000"/>
          </a:ln>
        </p:spPr>
        <p:txBody>
          <a:bodyPr lIns="0" tIns="0" rIns="0" bIns="0"/>
          <a:lstStyle/>
          <a:p>
            <a:endParaRPr lang="zh-CN" altLang="zh-CN"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7197" name="object 30"/>
          <p:cNvSpPr>
            <a:spLocks noChangeArrowheads="1"/>
          </p:cNvSpPr>
          <p:nvPr/>
        </p:nvSpPr>
        <p:spPr bwMode="auto">
          <a:xfrm>
            <a:off x="9785350" y="5659438"/>
            <a:ext cx="2403475" cy="1195387"/>
          </a:xfrm>
          <a:prstGeom prst="rect">
            <a:avLst/>
          </a:prstGeom>
          <a:blipFill dpi="0" rotWithShape="1">
            <a:blip r:embed="rId30" cstate="print"/>
            <a:srcRect/>
            <a:stretch>
              <a:fillRect/>
            </a:stretch>
          </a:blipFill>
          <a:ln w="9525">
            <a:noFill/>
            <a:miter lim="800000"/>
          </a:ln>
        </p:spPr>
        <p:txBody>
          <a:bodyPr lIns="0" tIns="0" rIns="0" bIns="0"/>
          <a:lstStyle/>
          <a:p>
            <a:endParaRPr lang="zh-CN" altLang="zh-CN"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7198" name="object 31"/>
          <p:cNvSpPr>
            <a:spLocks noChangeArrowheads="1"/>
          </p:cNvSpPr>
          <p:nvPr/>
        </p:nvSpPr>
        <p:spPr bwMode="auto">
          <a:xfrm>
            <a:off x="10458450" y="1600200"/>
            <a:ext cx="1730375" cy="5254625"/>
          </a:xfrm>
          <a:prstGeom prst="rect">
            <a:avLst/>
          </a:prstGeom>
          <a:blipFill dpi="0" rotWithShape="1">
            <a:blip r:embed="rId31" cstate="print"/>
            <a:srcRect/>
            <a:stretch>
              <a:fillRect/>
            </a:stretch>
          </a:blipFill>
          <a:ln w="9525">
            <a:noFill/>
            <a:miter lim="800000"/>
          </a:ln>
        </p:spPr>
        <p:txBody>
          <a:bodyPr lIns="0" tIns="0" rIns="0" bIns="0"/>
          <a:lstStyle/>
          <a:p>
            <a:endParaRPr lang="zh-CN" altLang="zh-CN"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7199" name="object 32"/>
          <p:cNvSpPr>
            <a:spLocks noChangeArrowheads="1"/>
          </p:cNvSpPr>
          <p:nvPr/>
        </p:nvSpPr>
        <p:spPr bwMode="auto">
          <a:xfrm>
            <a:off x="1368425" y="3281363"/>
            <a:ext cx="1366838" cy="3573462"/>
          </a:xfrm>
          <a:prstGeom prst="rect">
            <a:avLst/>
          </a:prstGeom>
          <a:blipFill dpi="0" rotWithShape="1">
            <a:blip r:embed="rId32" cstate="print"/>
            <a:srcRect/>
            <a:stretch>
              <a:fillRect/>
            </a:stretch>
          </a:blipFill>
          <a:ln w="9525">
            <a:noFill/>
            <a:miter lim="800000"/>
          </a:ln>
        </p:spPr>
        <p:txBody>
          <a:bodyPr lIns="0" tIns="0" rIns="0" bIns="0"/>
          <a:lstStyle/>
          <a:p>
            <a:endParaRPr lang="zh-CN" altLang="zh-CN"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7200" name="object 33"/>
          <p:cNvSpPr>
            <a:spLocks noChangeArrowheads="1"/>
          </p:cNvSpPr>
          <p:nvPr/>
        </p:nvSpPr>
        <p:spPr bwMode="auto">
          <a:xfrm>
            <a:off x="2330450" y="5378450"/>
            <a:ext cx="4010025" cy="1476375"/>
          </a:xfrm>
          <a:prstGeom prst="rect">
            <a:avLst/>
          </a:prstGeom>
          <a:blipFill dpi="0" rotWithShape="1">
            <a:blip r:embed="rId33" cstate="print"/>
            <a:srcRect/>
            <a:stretch>
              <a:fillRect/>
            </a:stretch>
          </a:blipFill>
          <a:ln w="9525">
            <a:noFill/>
            <a:miter lim="800000"/>
          </a:ln>
        </p:spPr>
        <p:txBody>
          <a:bodyPr lIns="0" tIns="0" rIns="0" bIns="0"/>
          <a:lstStyle/>
          <a:p>
            <a:endParaRPr lang="zh-CN" altLang="zh-CN"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7201" name="object 34"/>
          <p:cNvSpPr>
            <a:spLocks noChangeArrowheads="1"/>
          </p:cNvSpPr>
          <p:nvPr/>
        </p:nvSpPr>
        <p:spPr bwMode="auto">
          <a:xfrm>
            <a:off x="0" y="0"/>
            <a:ext cx="3198813" cy="995363"/>
          </a:xfrm>
          <a:prstGeom prst="rect">
            <a:avLst/>
          </a:prstGeom>
          <a:blipFill dpi="0" rotWithShape="1">
            <a:blip r:embed="rId34" cstate="print"/>
            <a:srcRect/>
            <a:stretch>
              <a:fillRect/>
            </a:stretch>
          </a:blipFill>
          <a:ln w="9525">
            <a:noFill/>
            <a:miter lim="800000"/>
          </a:ln>
        </p:spPr>
        <p:txBody>
          <a:bodyPr lIns="0" tIns="0" rIns="0" bIns="0"/>
          <a:lstStyle/>
          <a:p>
            <a:endParaRPr lang="zh-CN" altLang="zh-CN"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7202" name="object 35"/>
          <p:cNvSpPr>
            <a:spLocks noChangeArrowheads="1"/>
          </p:cNvSpPr>
          <p:nvPr/>
        </p:nvSpPr>
        <p:spPr bwMode="auto">
          <a:xfrm>
            <a:off x="4921250" y="574675"/>
            <a:ext cx="6946900" cy="6283325"/>
          </a:xfrm>
          <a:prstGeom prst="rect">
            <a:avLst/>
          </a:prstGeom>
          <a:blipFill dpi="0" rotWithShape="1">
            <a:blip r:embed="rId35" cstate="print"/>
            <a:srcRect/>
            <a:stretch>
              <a:fillRect/>
            </a:stretch>
          </a:blipFill>
          <a:ln w="9525">
            <a:noFill/>
            <a:miter lim="800000"/>
          </a:ln>
        </p:spPr>
        <p:txBody>
          <a:bodyPr lIns="0" tIns="0" rIns="0" bIns="0"/>
          <a:lstStyle/>
          <a:p>
            <a:endParaRPr lang="zh-CN" altLang="zh-CN"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7203" name="object 36"/>
          <p:cNvSpPr/>
          <p:nvPr/>
        </p:nvSpPr>
        <p:spPr bwMode="auto">
          <a:xfrm>
            <a:off x="11220450" y="6673850"/>
            <a:ext cx="19050" cy="146050"/>
          </a:xfrm>
          <a:custGeom>
            <a:avLst/>
            <a:gdLst/>
            <a:ahLst/>
            <a:cxnLst>
              <a:cxn ang="0">
                <a:pos x="19811" y="0"/>
              </a:cxn>
              <a:cxn ang="0">
                <a:pos x="10667" y="0"/>
              </a:cxn>
              <a:cxn ang="0">
                <a:pos x="0" y="85873"/>
              </a:cxn>
              <a:cxn ang="0">
                <a:pos x="3047" y="146303"/>
              </a:cxn>
              <a:cxn ang="0">
                <a:pos x="19811" y="0"/>
              </a:cxn>
            </a:cxnLst>
            <a:rect l="0" t="0" r="r" b="b"/>
            <a:pathLst>
              <a:path w="20320" h="146684">
                <a:moveTo>
                  <a:pt x="19811" y="0"/>
                </a:moveTo>
                <a:lnTo>
                  <a:pt x="10667" y="0"/>
                </a:lnTo>
                <a:lnTo>
                  <a:pt x="0" y="85873"/>
                </a:lnTo>
                <a:lnTo>
                  <a:pt x="3047" y="146303"/>
                </a:lnTo>
                <a:lnTo>
                  <a:pt x="19811" y="0"/>
                </a:lnTo>
                <a:close/>
              </a:path>
            </a:pathLst>
          </a:custGeom>
          <a:solidFill>
            <a:srgbClr val="0F2567"/>
          </a:solidFill>
          <a:ln w="9525">
            <a:noFill/>
            <a:round/>
          </a:ln>
        </p:spPr>
        <p:txBody>
          <a:bodyPr lIns="0" tIns="0" rIns="0" bIns="0"/>
          <a:lstStyle/>
          <a:p>
            <a:endParaRPr lang="zh-CN" altLang="en-US"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7204" name="object 37"/>
          <p:cNvSpPr>
            <a:spLocks noChangeArrowheads="1"/>
          </p:cNvSpPr>
          <p:nvPr/>
        </p:nvSpPr>
        <p:spPr bwMode="auto">
          <a:xfrm>
            <a:off x="4332288" y="5181600"/>
            <a:ext cx="4733925" cy="1325563"/>
          </a:xfrm>
          <a:prstGeom prst="rect">
            <a:avLst/>
          </a:prstGeom>
          <a:blipFill dpi="0" rotWithShape="1">
            <a:blip r:embed="rId36" cstate="print"/>
            <a:srcRect/>
            <a:stretch>
              <a:fillRect/>
            </a:stretch>
          </a:blipFill>
          <a:ln w="9525">
            <a:noFill/>
            <a:miter lim="800000"/>
          </a:ln>
        </p:spPr>
        <p:txBody>
          <a:bodyPr lIns="0" tIns="0" rIns="0" bIns="0"/>
          <a:lstStyle/>
          <a:p>
            <a:endParaRPr lang="zh-CN" altLang="zh-CN"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38" name="object 38"/>
          <p:cNvSpPr txBox="1"/>
          <p:nvPr/>
        </p:nvSpPr>
        <p:spPr>
          <a:xfrm>
            <a:off x="985838" y="1573213"/>
            <a:ext cx="3738562" cy="627380"/>
          </a:xfrm>
          <a:prstGeom prst="rect">
            <a:avLst/>
          </a:prstGeom>
        </p:spPr>
        <p:txBody>
          <a:bodyPr lIns="0" tIns="12065" rIns="0" bIns="0">
            <a:spAutoFit/>
          </a:bodyPr>
          <a:lstStyle/>
          <a:p>
            <a:pPr marL="12700">
              <a:spcBef>
                <a:spcPts val="100"/>
              </a:spcBef>
            </a:pPr>
            <a:r>
              <a:rPr lang="zh-CN" altLang="zh-CN" sz="4000">
                <a:solidFill>
                  <a:srgbClr val="5EB5AB"/>
                </a:solidFill>
                <a:latin typeface="思源黑体 CN Bold" panose="020B0800000000000000" charset="-122"/>
                <a:ea typeface="思源黑体 CN Bold" panose="020B0800000000000000" charset="-122"/>
                <a:cs typeface="思源黑体 CN Bold" panose="020B0800000000000000" charset="-122"/>
              </a:rPr>
              <a:t>T+</a:t>
            </a:r>
            <a:r>
              <a:rPr lang="zh-CN" sz="4000">
                <a:solidFill>
                  <a:srgbClr val="5EB5AB"/>
                </a:solidFill>
                <a:latin typeface="思源黑体 CN Bold" panose="020B0800000000000000" charset="-122"/>
                <a:ea typeface="思源黑体 CN Bold" panose="020B0800000000000000" charset="-122"/>
                <a:cs typeface="思源黑体 CN Bold" panose="020B0800000000000000" charset="-122"/>
              </a:rPr>
              <a:t>年末处理流程</a:t>
            </a:r>
            <a:endParaRPr lang="zh-CN" sz="4000">
              <a:latin typeface="思源黑体 CN Bold" panose="020B0800000000000000" charset="-122"/>
              <a:ea typeface="思源黑体 CN Bold" panose="020B0800000000000000" charset="-122"/>
              <a:cs typeface="思源黑体 CN Bold" panose="020B0800000000000000" charset="-122"/>
            </a:endParaRPr>
          </a:p>
        </p:txBody>
      </p:sp>
      <p:sp>
        <p:nvSpPr>
          <p:cNvPr id="7206" name="object 39"/>
          <p:cNvSpPr txBox="1">
            <a:spLocks noChangeArrowheads="1"/>
          </p:cNvSpPr>
          <p:nvPr/>
        </p:nvSpPr>
        <p:spPr bwMode="auto">
          <a:xfrm>
            <a:off x="957263" y="2963863"/>
            <a:ext cx="3868737" cy="367030"/>
          </a:xfrm>
          <a:prstGeom prst="rect">
            <a:avLst/>
          </a:prstGeom>
          <a:solidFill>
            <a:srgbClr val="E45454"/>
          </a:solidFill>
          <a:ln w="9525">
            <a:noFill/>
            <a:miter lim="800000"/>
          </a:ln>
        </p:spPr>
        <p:txBody>
          <a:bodyPr lIns="0" tIns="90170" rIns="0" bIns="0">
            <a:spAutoFit/>
          </a:bodyPr>
          <a:lstStyle/>
          <a:p>
            <a:pPr marL="295275">
              <a:spcBef>
                <a:spcPts val="715"/>
              </a:spcBef>
              <a:tabLst>
                <a:tab pos="1482725" algn="l"/>
              </a:tabLst>
            </a:pPr>
            <a:r>
              <a:rPr lang="zh-CN" dirty="0">
                <a:solidFill>
                  <a:srgbClr val="FFFFFF"/>
                </a:solidFill>
                <a:latin typeface="思源黑体 CN Bold" panose="020B0800000000000000" charset="-122"/>
                <a:ea typeface="思源黑体 CN Bold" panose="020B0800000000000000" charset="-122"/>
                <a:cs typeface="思源黑体 CN Bold" panose="020B0800000000000000" charset="-122"/>
              </a:rPr>
              <a:t>用户运营中心 	  </a:t>
            </a:r>
            <a:r>
              <a:rPr lang="zh-CN" altLang="zh-CN" dirty="0">
                <a:solidFill>
                  <a:srgbClr val="FFFFFF"/>
                </a:solidFill>
                <a:latin typeface="思源黑体 CN Bold" panose="020B0800000000000000" charset="-122"/>
                <a:ea typeface="思源黑体 CN Bold" panose="020B0800000000000000" charset="-122"/>
                <a:cs typeface="思源黑体 CN Bold" panose="020B0800000000000000" charset="-122"/>
              </a:rPr>
              <a:t>20</a:t>
            </a:r>
            <a:r>
              <a:rPr lang="en-US" altLang="zh-CN" dirty="0" smtClean="0">
                <a:solidFill>
                  <a:srgbClr val="FFFFFF"/>
                </a:solidFill>
                <a:latin typeface="思源黑体 CN Bold" panose="020B0800000000000000" charset="-122"/>
                <a:ea typeface="思源黑体 CN Bold" panose="020B0800000000000000" charset="-122"/>
                <a:cs typeface="思源黑体 CN Bold" panose="020B0800000000000000" charset="-122"/>
              </a:rPr>
              <a:t>23</a:t>
            </a:r>
            <a:r>
              <a:rPr lang="zh-CN" dirty="0" smtClean="0">
                <a:solidFill>
                  <a:srgbClr val="FFFFFF"/>
                </a:solidFill>
                <a:latin typeface="思源黑体 CN Bold" panose="020B0800000000000000" charset="-122"/>
                <a:ea typeface="思源黑体 CN Bold" panose="020B0800000000000000" charset="-122"/>
                <a:cs typeface="思源黑体 CN Bold" panose="020B0800000000000000" charset="-122"/>
              </a:rPr>
              <a:t>年</a:t>
            </a:r>
            <a:r>
              <a:rPr lang="zh-CN" altLang="zh-CN" dirty="0" smtClean="0">
                <a:solidFill>
                  <a:srgbClr val="FFFFFF"/>
                </a:solidFill>
                <a:latin typeface="思源黑体 CN Bold" panose="020B0800000000000000" charset="-122"/>
                <a:ea typeface="思源黑体 CN Bold" panose="020B0800000000000000" charset="-122"/>
                <a:cs typeface="思源黑体 CN Bold" panose="020B0800000000000000" charset="-122"/>
              </a:rPr>
              <a:t>1</a:t>
            </a:r>
            <a:r>
              <a:rPr lang="en-US" altLang="zh-CN" dirty="0" smtClean="0">
                <a:solidFill>
                  <a:srgbClr val="FFFFFF"/>
                </a:solidFill>
                <a:latin typeface="思源黑体 CN Bold" panose="020B0800000000000000" charset="-122"/>
                <a:ea typeface="思源黑体 CN Bold" panose="020B0800000000000000" charset="-122"/>
                <a:cs typeface="思源黑体 CN Bold" panose="020B0800000000000000" charset="-122"/>
              </a:rPr>
              <a:t>2</a:t>
            </a:r>
            <a:r>
              <a:rPr lang="zh-CN" dirty="0" smtClean="0">
                <a:solidFill>
                  <a:srgbClr val="FFFFFF"/>
                </a:solidFill>
                <a:latin typeface="思源黑体 CN Bold" panose="020B0800000000000000" charset="-122"/>
                <a:ea typeface="思源黑体 CN Bold" panose="020B0800000000000000" charset="-122"/>
                <a:cs typeface="思源黑体 CN Bold" panose="020B0800000000000000" charset="-122"/>
              </a:rPr>
              <a:t>月</a:t>
            </a:r>
            <a:endParaRPr lang="zh-CN" dirty="0">
              <a:latin typeface="思源黑体 CN Bold" panose="020B0800000000000000" charset="-122"/>
              <a:ea typeface="思源黑体 CN Bold" panose="020B0800000000000000" charset="-122"/>
              <a:cs typeface="思源黑体 CN Bold" panose="020B0800000000000000" charset="-122"/>
            </a:endParaRPr>
          </a:p>
        </p:txBody>
      </p:sp>
      <p:sp>
        <p:nvSpPr>
          <p:cNvPr id="7207" name="object 40"/>
          <p:cNvSpPr/>
          <p:nvPr/>
        </p:nvSpPr>
        <p:spPr bwMode="auto">
          <a:xfrm>
            <a:off x="3175" y="6432550"/>
            <a:ext cx="12188825" cy="193675"/>
          </a:xfrm>
          <a:custGeom>
            <a:avLst/>
            <a:gdLst/>
            <a:ahLst/>
            <a:cxnLst>
              <a:cxn ang="0">
                <a:pos x="0" y="193547"/>
              </a:cxn>
              <a:cxn ang="0">
                <a:pos x="12188952" y="193547"/>
              </a:cxn>
              <a:cxn ang="0">
                <a:pos x="12188952" y="0"/>
              </a:cxn>
              <a:cxn ang="0">
                <a:pos x="0" y="0"/>
              </a:cxn>
              <a:cxn ang="0">
                <a:pos x="0" y="193547"/>
              </a:cxn>
            </a:cxnLst>
            <a:rect l="0" t="0" r="r" b="b"/>
            <a:pathLst>
              <a:path w="12189460" h="193675">
                <a:moveTo>
                  <a:pt x="0" y="193547"/>
                </a:moveTo>
                <a:lnTo>
                  <a:pt x="12188952" y="193547"/>
                </a:lnTo>
                <a:lnTo>
                  <a:pt x="12188952" y="0"/>
                </a:lnTo>
                <a:lnTo>
                  <a:pt x="0" y="0"/>
                </a:lnTo>
                <a:lnTo>
                  <a:pt x="0" y="193547"/>
                </a:lnTo>
                <a:close/>
              </a:path>
            </a:pathLst>
          </a:custGeom>
          <a:solidFill>
            <a:srgbClr val="512C5F"/>
          </a:solidFill>
          <a:ln w="9525">
            <a:noFill/>
            <a:round/>
          </a:ln>
        </p:spPr>
        <p:txBody>
          <a:bodyPr lIns="0" tIns="0" rIns="0" bIns="0"/>
          <a:lstStyle/>
          <a:p>
            <a:endParaRPr lang="zh-CN" altLang="en-US"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7208" name="object 41"/>
          <p:cNvSpPr/>
          <p:nvPr/>
        </p:nvSpPr>
        <p:spPr bwMode="auto">
          <a:xfrm>
            <a:off x="3175" y="6626225"/>
            <a:ext cx="12188825" cy="231775"/>
          </a:xfrm>
          <a:custGeom>
            <a:avLst/>
            <a:gdLst/>
            <a:ahLst/>
            <a:cxnLst>
              <a:cxn ang="0">
                <a:pos x="12188952" y="231645"/>
              </a:cxn>
              <a:cxn ang="0">
                <a:pos x="12188952" y="0"/>
              </a:cxn>
              <a:cxn ang="0">
                <a:pos x="0" y="0"/>
              </a:cxn>
              <a:cxn ang="0">
                <a:pos x="0" y="231645"/>
              </a:cxn>
              <a:cxn ang="0">
                <a:pos x="12188952" y="231645"/>
              </a:cxn>
            </a:cxnLst>
            <a:rect l="0" t="0" r="r" b="b"/>
            <a:pathLst>
              <a:path w="12189460" h="231775">
                <a:moveTo>
                  <a:pt x="12188952" y="231645"/>
                </a:moveTo>
                <a:lnTo>
                  <a:pt x="12188952" y="0"/>
                </a:lnTo>
                <a:lnTo>
                  <a:pt x="0" y="0"/>
                </a:lnTo>
                <a:lnTo>
                  <a:pt x="0" y="231645"/>
                </a:lnTo>
                <a:lnTo>
                  <a:pt x="12188952" y="231645"/>
                </a:lnTo>
                <a:close/>
              </a:path>
            </a:pathLst>
          </a:custGeom>
          <a:solidFill>
            <a:srgbClr val="AAB1BC"/>
          </a:solidFill>
          <a:ln w="9525">
            <a:noFill/>
            <a:round/>
          </a:ln>
        </p:spPr>
        <p:txBody>
          <a:bodyPr lIns="0" tIns="0" rIns="0" bIns="0"/>
          <a:lstStyle/>
          <a:p>
            <a:endParaRPr lang="zh-CN" altLang="en-US"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42" name="object 42"/>
          <p:cNvSpPr txBox="1">
            <a:spLocks noGrp="1"/>
          </p:cNvSpPr>
          <p:nvPr>
            <p:ph type="title"/>
          </p:nvPr>
        </p:nvSpPr>
        <p:spPr>
          <a:xfrm>
            <a:off x="855663" y="1077913"/>
            <a:ext cx="4173537" cy="427355"/>
          </a:xfrm>
        </p:spPr>
        <p:txBody>
          <a:bodyPr tIns="12700"/>
          <a:lstStyle/>
          <a:p>
            <a:pPr marL="12700" eaLnBrk="1" hangingPunct="1">
              <a:spcBef>
                <a:spcPts val="100"/>
              </a:spcBef>
            </a:pPr>
            <a:r>
              <a:rPr lang="zh-CN" altLang="zh-CN" sz="2400">
                <a:solidFill>
                  <a:srgbClr val="FFC000"/>
                </a:solidFill>
                <a:latin typeface="思源黑体 CN Bold" panose="020B0800000000000000" charset="-122"/>
                <a:ea typeface="思源黑体 CN Bold" panose="020B0800000000000000" charset="-122"/>
                <a:cs typeface="思源黑体 CN Bold" panose="020B0800000000000000" charset="-122"/>
              </a:rPr>
              <a:t>【</a:t>
            </a:r>
            <a:r>
              <a:rPr lang="zh-CN" altLang="en-US" sz="2400">
                <a:solidFill>
                  <a:srgbClr val="FFC000"/>
                </a:solidFill>
                <a:latin typeface="思源黑体 CN Bold" panose="020B0800000000000000" charset="-122"/>
                <a:ea typeface="思源黑体 CN Bold" panose="020B0800000000000000" charset="-122"/>
                <a:cs typeface="思源黑体 CN Bold" panose="020B0800000000000000" charset="-122"/>
              </a:rPr>
              <a:t>畅</a:t>
            </a:r>
            <a:r>
              <a:rPr lang="en-US" altLang="zh-CN" sz="2400">
                <a:solidFill>
                  <a:srgbClr val="FFC000"/>
                </a:solidFill>
                <a:latin typeface="思源黑体 CN Bold" panose="020B0800000000000000" charset="-122"/>
                <a:ea typeface="思源黑体 CN Bold" panose="020B0800000000000000" charset="-122"/>
                <a:cs typeface="思源黑体 CN Bold" panose="020B0800000000000000" charset="-122"/>
              </a:rPr>
              <a:t>.</a:t>
            </a:r>
            <a:r>
              <a:rPr lang="zh-CN" altLang="en-US" sz="2400">
                <a:solidFill>
                  <a:srgbClr val="FFC000"/>
                </a:solidFill>
                <a:latin typeface="思源黑体 CN Bold" panose="020B0800000000000000" charset="-122"/>
                <a:ea typeface="思源黑体 CN Bold" panose="020B0800000000000000" charset="-122"/>
                <a:cs typeface="思源黑体 CN Bold" panose="020B0800000000000000" charset="-122"/>
              </a:rPr>
              <a:t>无忧  智能服宝伴年结</a:t>
            </a:r>
            <a:r>
              <a:rPr lang="zh-CN" altLang="zh-CN" sz="2400">
                <a:solidFill>
                  <a:srgbClr val="FFC000"/>
                </a:solidFill>
                <a:latin typeface="思源黑体 CN Bold" panose="020B0800000000000000" charset="-122"/>
                <a:ea typeface="思源黑体 CN Bold" panose="020B0800000000000000" charset="-122"/>
                <a:cs typeface="思源黑体 CN Bold" panose="020B0800000000000000" charset="-122"/>
              </a:rPr>
              <a:t>】</a:t>
            </a:r>
            <a:endParaRPr lang="zh-CN" altLang="zh-CN" sz="2400">
              <a:latin typeface="思源黑体 CN Bold" panose="020B0800000000000000" charset="-122"/>
              <a:ea typeface="思源黑体 CN Bold" panose="020B0800000000000000" charset="-122"/>
              <a:cs typeface="思源黑体 CN Bold" panose="020B0800000000000000" charset="-122"/>
            </a:endParaRPr>
          </a:p>
        </p:txBody>
      </p:sp>
      <p:sp>
        <p:nvSpPr>
          <p:cNvPr id="7210" name="object 43"/>
          <p:cNvSpPr>
            <a:spLocks noChangeArrowheads="1"/>
          </p:cNvSpPr>
          <p:nvPr/>
        </p:nvSpPr>
        <p:spPr bwMode="auto">
          <a:xfrm>
            <a:off x="9583420" y="288925"/>
            <a:ext cx="2059305" cy="846455"/>
          </a:xfrm>
          <a:prstGeom prst="rect">
            <a:avLst/>
          </a:prstGeom>
          <a:blipFill dpi="0" rotWithShape="1">
            <a:blip r:embed="rId37" cstate="print"/>
            <a:srcRect/>
            <a:stretch>
              <a:fillRect/>
            </a:stretch>
          </a:blipFill>
          <a:ln w="9525">
            <a:noFill/>
            <a:miter lim="800000"/>
          </a:ln>
        </p:spPr>
        <p:txBody>
          <a:bodyPr lIns="0" tIns="0" rIns="0" bIns="0"/>
          <a:lstStyle/>
          <a:p>
            <a:endParaRPr lang="zh-CN" altLang="zh-CN"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7211" name="object 44"/>
          <p:cNvSpPr>
            <a:spLocks noChangeArrowheads="1"/>
          </p:cNvSpPr>
          <p:nvPr/>
        </p:nvSpPr>
        <p:spPr bwMode="auto">
          <a:xfrm>
            <a:off x="9290050" y="1100138"/>
            <a:ext cx="2352675" cy="249237"/>
          </a:xfrm>
          <a:prstGeom prst="rect">
            <a:avLst/>
          </a:prstGeom>
          <a:blipFill dpi="0" rotWithShape="1">
            <a:blip r:embed="rId38" cstate="print"/>
            <a:srcRect/>
            <a:stretch>
              <a:fillRect/>
            </a:stretch>
          </a:blipFill>
          <a:ln w="9525">
            <a:noFill/>
            <a:miter lim="800000"/>
          </a:ln>
        </p:spPr>
        <p:txBody>
          <a:bodyPr lIns="0" tIns="0" rIns="0" bIns="0"/>
          <a:lstStyle/>
          <a:p>
            <a:endParaRPr lang="zh-CN" altLang="zh-CN">
              <a:latin typeface="黑体" panose="02010609060101010101" charset="-122"/>
              <a:ea typeface="黑体" panose="02010609060101010101" charset="-122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object 2"/>
          <p:cNvSpPr>
            <a:spLocks noChangeArrowheads="1"/>
          </p:cNvSpPr>
          <p:nvPr/>
        </p:nvSpPr>
        <p:spPr bwMode="auto">
          <a:xfrm>
            <a:off x="0" y="2008188"/>
            <a:ext cx="2216150" cy="4849812"/>
          </a:xfrm>
          <a:prstGeom prst="rect">
            <a:avLst/>
          </a:prstGeom>
          <a:blipFill dpi="0" rotWithShape="1">
            <a:blip r:embed="rId2" cstate="print"/>
            <a:srcRect/>
            <a:stretch>
              <a:fillRect/>
            </a:stretch>
          </a:blipFill>
          <a:ln w="9525">
            <a:noFill/>
            <a:miter lim="800000"/>
          </a:ln>
        </p:spPr>
        <p:txBody>
          <a:bodyPr lIns="0" tIns="0" rIns="0" bIns="0"/>
          <a:lstStyle/>
          <a:p>
            <a:endParaRPr lang="zh-CN" altLang="zh-CN"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63513" y="3014663"/>
            <a:ext cx="1854200" cy="728345"/>
          </a:xfrm>
          <a:prstGeom prst="rect">
            <a:avLst/>
          </a:prstGeom>
        </p:spPr>
        <p:txBody>
          <a:bodyPr lIns="0" tIns="92710" rIns="0" bIns="0">
            <a:spAutoFit/>
          </a:bodyPr>
          <a:lstStyle/>
          <a:p>
            <a:pPr marL="12700">
              <a:spcBef>
                <a:spcPts val="725"/>
              </a:spcBef>
            </a:pPr>
            <a:r>
              <a:rPr lang="zh-CN" b="1">
                <a:solidFill>
                  <a:srgbClr val="FFFFFF"/>
                </a:solidFill>
                <a:latin typeface="思源黑体 CN Bold" panose="020B0800000000000000" charset="-122"/>
                <a:ea typeface="思源黑体 CN Bold" panose="020B0800000000000000" charset="-122"/>
              </a:rPr>
              <a:t>福袋工具化繁为简</a:t>
            </a:r>
            <a:endParaRPr lang="zh-CN">
              <a:latin typeface="思源黑体 CN Bold" panose="020B0800000000000000" charset="-122"/>
              <a:ea typeface="思源黑体 CN Bold" panose="020B0800000000000000" charset="-122"/>
            </a:endParaRPr>
          </a:p>
          <a:p>
            <a:pPr marL="12700">
              <a:spcBef>
                <a:spcPts val="640"/>
              </a:spcBef>
            </a:pPr>
            <a:r>
              <a:rPr lang="zh-CN" b="1">
                <a:solidFill>
                  <a:srgbClr val="FFFFFF"/>
                </a:solidFill>
                <a:latin typeface="思源黑体 CN Bold" panose="020B0800000000000000" charset="-122"/>
                <a:ea typeface="思源黑体 CN Bold" panose="020B0800000000000000" charset="-122"/>
              </a:rPr>
              <a:t>一键出表合理筹划</a:t>
            </a:r>
            <a:endParaRPr lang="zh-CN">
              <a:latin typeface="思源黑体 CN Bold" panose="020B0800000000000000" charset="-122"/>
              <a:ea typeface="思源黑体 CN Bold" panose="020B0800000000000000" charset="-122"/>
            </a:endParaRPr>
          </a:p>
        </p:txBody>
      </p:sp>
      <p:sp>
        <p:nvSpPr>
          <p:cNvPr id="16387" name="object 4"/>
          <p:cNvSpPr>
            <a:spLocks noChangeArrowheads="1"/>
          </p:cNvSpPr>
          <p:nvPr/>
        </p:nvSpPr>
        <p:spPr bwMode="auto">
          <a:xfrm>
            <a:off x="28575" y="406400"/>
            <a:ext cx="2746375" cy="2746375"/>
          </a:xfrm>
          <a:prstGeom prst="rect">
            <a:avLst/>
          </a:prstGeom>
          <a:blipFill dpi="0" rotWithShape="1">
            <a:blip r:embed="rId3" cstate="print"/>
            <a:srcRect/>
            <a:stretch>
              <a:fillRect/>
            </a:stretch>
          </a:blipFill>
          <a:ln w="9525">
            <a:noFill/>
            <a:miter lim="800000"/>
          </a:ln>
        </p:spPr>
        <p:txBody>
          <a:bodyPr lIns="0" tIns="0" rIns="0" bIns="0"/>
          <a:lstStyle/>
          <a:p>
            <a:endParaRPr lang="zh-CN" altLang="zh-CN"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16388" name="object 5"/>
          <p:cNvSpPr>
            <a:spLocks noGrp="1"/>
          </p:cNvSpPr>
          <p:nvPr>
            <p:ph type="title"/>
          </p:nvPr>
        </p:nvSpPr>
        <p:spPr>
          <a:xfrm>
            <a:off x="3094038" y="617538"/>
            <a:ext cx="3687762" cy="551180"/>
          </a:xfrm>
        </p:spPr>
        <p:txBody>
          <a:bodyPr tIns="13335"/>
          <a:lstStyle/>
          <a:p>
            <a:pPr marL="12700" eaLnBrk="1" hangingPunct="1">
              <a:spcBef>
                <a:spcPts val="100"/>
              </a:spcBef>
            </a:pPr>
            <a:r>
              <a:rPr lang="zh-CN" sz="3200" b="1">
                <a:solidFill>
                  <a:srgbClr val="5EB5AB"/>
                </a:solidFill>
                <a:latin typeface="思源黑体 CN Bold" panose="020B0800000000000000" charset="-122"/>
                <a:ea typeface="思源黑体 CN Bold" panose="020B0800000000000000" charset="-122"/>
              </a:rPr>
              <a:t>平滑过渡流程（二）</a:t>
            </a:r>
          </a:p>
        </p:txBody>
      </p:sp>
      <p:sp>
        <p:nvSpPr>
          <p:cNvPr id="16389" name="object 6"/>
          <p:cNvSpPr txBox="1">
            <a:spLocks noChangeArrowheads="1"/>
          </p:cNvSpPr>
          <p:nvPr/>
        </p:nvSpPr>
        <p:spPr bwMode="auto">
          <a:xfrm>
            <a:off x="3209925" y="1160463"/>
            <a:ext cx="5875338" cy="208851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lIns="0" tIns="149860" rIns="0" bIns="0">
            <a:spAutoFit/>
          </a:bodyPr>
          <a:lstStyle/>
          <a:p>
            <a:pPr marL="12700">
              <a:spcBef>
                <a:spcPts val="1175"/>
              </a:spcBef>
            </a:pPr>
            <a:r>
              <a:rPr lang="zh-CN" altLang="zh-CN">
                <a:latin typeface="思源黑体 CN Bold" panose="020B0800000000000000" charset="-122"/>
                <a:ea typeface="思源黑体 CN Bold" panose="020B0800000000000000" charset="-122"/>
                <a:cs typeface="思源黑体 CN Bold" panose="020B0800000000000000" charset="-122"/>
              </a:rPr>
              <a:t>2</a:t>
            </a:r>
            <a:r>
              <a:rPr lang="zh-CN">
                <a:latin typeface="思源黑体 CN Bold" panose="020B0800000000000000" charset="-122"/>
                <a:ea typeface="思源黑体 CN Bold" panose="020B0800000000000000" charset="-122"/>
                <a:cs typeface="思源黑体 CN Bold" panose="020B0800000000000000" charset="-122"/>
              </a:rPr>
              <a:t>、新增会计期间后，以新的年度登录软件进行业务录入；</a:t>
            </a:r>
          </a:p>
          <a:p>
            <a:pPr marL="12700">
              <a:lnSpc>
                <a:spcPct val="150000"/>
              </a:lnSpc>
            </a:pPr>
            <a:r>
              <a:rPr lang="zh-CN" altLang="zh-CN">
                <a:latin typeface="思源黑体 CN Bold" panose="020B0800000000000000" charset="-122"/>
                <a:ea typeface="思源黑体 CN Bold" panose="020B0800000000000000" charset="-122"/>
                <a:cs typeface="思源黑体 CN Bold" panose="020B0800000000000000" charset="-122"/>
              </a:rPr>
              <a:t>3</a:t>
            </a:r>
            <a:r>
              <a:rPr lang="zh-CN">
                <a:latin typeface="思源黑体 CN Bold" panose="020B0800000000000000" charset="-122"/>
                <a:ea typeface="思源黑体 CN Bold" panose="020B0800000000000000" charset="-122"/>
                <a:cs typeface="思源黑体 CN Bold" panose="020B0800000000000000" charset="-122"/>
              </a:rPr>
              <a:t>、进入科目档案，通过</a:t>
            </a:r>
            <a:r>
              <a:rPr lang="zh-CN" altLang="zh-CN">
                <a:latin typeface="思源黑体 CN Bold" panose="020B0800000000000000" charset="-122"/>
                <a:ea typeface="思源黑体 CN Bold" panose="020B0800000000000000" charset="-122"/>
                <a:cs typeface="思源黑体 CN Bold" panose="020B0800000000000000" charset="-122"/>
              </a:rPr>
              <a:t>【</a:t>
            </a:r>
            <a:r>
              <a:rPr lang="zh-CN">
                <a:solidFill>
                  <a:srgbClr val="FF0000"/>
                </a:solidFill>
                <a:latin typeface="思源黑体 CN Bold" panose="020B0800000000000000" charset="-122"/>
                <a:ea typeface="思源黑体 CN Bold" panose="020B0800000000000000" charset="-122"/>
                <a:cs typeface="思源黑体 CN Bold" panose="020B0800000000000000" charset="-122"/>
              </a:rPr>
              <a:t>自动生成科目</a:t>
            </a:r>
            <a:r>
              <a:rPr lang="zh-CN" altLang="zh-CN">
                <a:latin typeface="思源黑体 CN Bold" panose="020B0800000000000000" charset="-122"/>
                <a:ea typeface="思源黑体 CN Bold" panose="020B0800000000000000" charset="-122"/>
                <a:cs typeface="思源黑体 CN Bold" panose="020B0800000000000000" charset="-122"/>
              </a:rPr>
              <a:t>】</a:t>
            </a:r>
            <a:r>
              <a:rPr lang="zh-CN">
                <a:latin typeface="思源黑体 CN Bold" panose="020B0800000000000000" charset="-122"/>
                <a:ea typeface="思源黑体 CN Bold" panose="020B0800000000000000" charset="-122"/>
                <a:cs typeface="思源黑体 CN Bold" panose="020B0800000000000000" charset="-122"/>
              </a:rPr>
              <a:t>生成新年度的科 目；</a:t>
            </a:r>
          </a:p>
          <a:p>
            <a:pPr marL="12700">
              <a:lnSpc>
                <a:spcPct val="150000"/>
              </a:lnSpc>
            </a:pPr>
            <a:r>
              <a:rPr lang="zh-CN" altLang="zh-CN">
                <a:latin typeface="思源黑体 CN Bold" panose="020B0800000000000000" charset="-122"/>
                <a:ea typeface="思源黑体 CN Bold" panose="020B0800000000000000" charset="-122"/>
                <a:cs typeface="思源黑体 CN Bold" panose="020B0800000000000000" charset="-122"/>
              </a:rPr>
              <a:t>4</a:t>
            </a:r>
            <a:r>
              <a:rPr lang="zh-CN">
                <a:latin typeface="思源黑体 CN Bold" panose="020B0800000000000000" charset="-122"/>
                <a:ea typeface="思源黑体 CN Bold" panose="020B0800000000000000" charset="-122"/>
                <a:cs typeface="思源黑体 CN Bold" panose="020B0800000000000000" charset="-122"/>
              </a:rPr>
              <a:t>、等到上一年业务完成后，再做期末处理，系统会自动更 新下一年度的期初。</a:t>
            </a: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346451" y="3271838"/>
            <a:ext cx="5700712" cy="3123859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object 2"/>
          <p:cNvSpPr>
            <a:spLocks noChangeArrowheads="1"/>
          </p:cNvSpPr>
          <p:nvPr/>
        </p:nvSpPr>
        <p:spPr bwMode="auto">
          <a:xfrm>
            <a:off x="0" y="2008188"/>
            <a:ext cx="2216150" cy="4849812"/>
          </a:xfrm>
          <a:prstGeom prst="rect">
            <a:avLst/>
          </a:prstGeom>
          <a:blipFill dpi="0" rotWithShape="1">
            <a:blip r:embed="rId2" cstate="print"/>
            <a:srcRect/>
            <a:stretch>
              <a:fillRect/>
            </a:stretch>
          </a:blipFill>
          <a:ln w="9525">
            <a:noFill/>
            <a:miter lim="800000"/>
          </a:ln>
        </p:spPr>
        <p:txBody>
          <a:bodyPr lIns="0" tIns="0" rIns="0" bIns="0"/>
          <a:lstStyle/>
          <a:p>
            <a:endParaRPr lang="zh-CN" altLang="zh-CN"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63513" y="3014663"/>
            <a:ext cx="1854200" cy="728345"/>
          </a:xfrm>
          <a:prstGeom prst="rect">
            <a:avLst/>
          </a:prstGeom>
        </p:spPr>
        <p:txBody>
          <a:bodyPr lIns="0" tIns="92710" rIns="0" bIns="0">
            <a:spAutoFit/>
          </a:bodyPr>
          <a:lstStyle/>
          <a:p>
            <a:pPr marL="12700">
              <a:spcBef>
                <a:spcPts val="725"/>
              </a:spcBef>
            </a:pPr>
            <a:r>
              <a:rPr lang="zh-CN" b="1">
                <a:solidFill>
                  <a:srgbClr val="FFFFFF"/>
                </a:solidFill>
                <a:latin typeface="思源黑体 CN Bold" panose="020B0800000000000000" charset="-122"/>
                <a:ea typeface="思源黑体 CN Bold" panose="020B0800000000000000" charset="-122"/>
              </a:rPr>
              <a:t>福袋工具化繁为简</a:t>
            </a:r>
            <a:endParaRPr lang="zh-CN">
              <a:latin typeface="思源黑体 CN Bold" panose="020B0800000000000000" charset="-122"/>
              <a:ea typeface="思源黑体 CN Bold" panose="020B0800000000000000" charset="-122"/>
            </a:endParaRPr>
          </a:p>
          <a:p>
            <a:pPr marL="12700">
              <a:spcBef>
                <a:spcPts val="640"/>
              </a:spcBef>
            </a:pPr>
            <a:r>
              <a:rPr lang="zh-CN" b="1">
                <a:solidFill>
                  <a:srgbClr val="FFFFFF"/>
                </a:solidFill>
                <a:latin typeface="思源黑体 CN Bold" panose="020B0800000000000000" charset="-122"/>
                <a:ea typeface="思源黑体 CN Bold" panose="020B0800000000000000" charset="-122"/>
              </a:rPr>
              <a:t>一键出表合理筹划</a:t>
            </a:r>
            <a:endParaRPr lang="zh-CN">
              <a:latin typeface="思源黑体 CN Bold" panose="020B0800000000000000" charset="-122"/>
              <a:ea typeface="思源黑体 CN Bold" panose="020B0800000000000000" charset="-122"/>
            </a:endParaRPr>
          </a:p>
        </p:txBody>
      </p:sp>
      <p:sp>
        <p:nvSpPr>
          <p:cNvPr id="17411" name="object 4"/>
          <p:cNvSpPr>
            <a:spLocks noChangeArrowheads="1"/>
          </p:cNvSpPr>
          <p:nvPr/>
        </p:nvSpPr>
        <p:spPr bwMode="auto">
          <a:xfrm>
            <a:off x="28575" y="406400"/>
            <a:ext cx="2746375" cy="2746375"/>
          </a:xfrm>
          <a:prstGeom prst="rect">
            <a:avLst/>
          </a:prstGeom>
          <a:blipFill dpi="0" rotWithShape="1">
            <a:blip r:embed="rId3" cstate="print"/>
            <a:srcRect/>
            <a:stretch>
              <a:fillRect/>
            </a:stretch>
          </a:blipFill>
          <a:ln w="9525">
            <a:noFill/>
            <a:miter lim="800000"/>
          </a:ln>
        </p:spPr>
        <p:txBody>
          <a:bodyPr lIns="0" tIns="0" rIns="0" bIns="0"/>
          <a:lstStyle/>
          <a:p>
            <a:endParaRPr lang="zh-CN" altLang="zh-CN"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17412" name="object 5"/>
          <p:cNvSpPr>
            <a:spLocks noGrp="1"/>
          </p:cNvSpPr>
          <p:nvPr>
            <p:ph type="title"/>
          </p:nvPr>
        </p:nvSpPr>
        <p:spPr>
          <a:xfrm>
            <a:off x="3094355" y="617855"/>
            <a:ext cx="3657600" cy="551180"/>
          </a:xfrm>
        </p:spPr>
        <p:txBody>
          <a:bodyPr wrap="square" tIns="13335"/>
          <a:lstStyle/>
          <a:p>
            <a:pPr marL="12700" eaLnBrk="1" hangingPunct="1">
              <a:spcBef>
                <a:spcPts val="100"/>
              </a:spcBef>
            </a:pPr>
            <a:r>
              <a:rPr lang="zh-CN" sz="3200" b="1">
                <a:solidFill>
                  <a:srgbClr val="5EB5AB"/>
                </a:solidFill>
                <a:latin typeface="思源黑体 CN Bold" panose="020B0800000000000000" charset="-122"/>
                <a:ea typeface="思源黑体 CN Bold" panose="020B0800000000000000" charset="-122"/>
              </a:rPr>
              <a:t>平滑过渡注意事项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3540125" y="1419225"/>
            <a:ext cx="7681913" cy="3399155"/>
          </a:xfrm>
          <a:prstGeom prst="rect">
            <a:avLst/>
          </a:prstGeom>
        </p:spPr>
        <p:txBody>
          <a:bodyPr lIns="0" tIns="13335" rIns="0" bIns="0">
            <a:spAutoFit/>
          </a:bodyPr>
          <a:lstStyle/>
          <a:p>
            <a:pPr marL="297180" indent="-284480">
              <a:spcBef>
                <a:spcPts val="100"/>
              </a:spcBef>
              <a:buFontTx/>
              <a:buAutoNum type="arabicPeriod"/>
              <a:tabLst>
                <a:tab pos="296545" algn="l"/>
              </a:tabLst>
            </a:pPr>
            <a:r>
              <a:rPr lang="zh-CN" sz="2000">
                <a:latin typeface="思源黑体 CN Bold" panose="020B0800000000000000" charset="-122"/>
                <a:ea typeface="思源黑体 CN Bold" panose="020B0800000000000000" charset="-122"/>
                <a:cs typeface="思源黑体 CN Bold" panose="020B0800000000000000" charset="-122"/>
              </a:rPr>
              <a:t>已制单的单据可联查相关的凭证；</a:t>
            </a:r>
          </a:p>
          <a:p>
            <a:pPr marL="297180" indent="-284480">
              <a:lnSpc>
                <a:spcPts val="4800"/>
              </a:lnSpc>
              <a:spcBef>
                <a:spcPts val="565"/>
              </a:spcBef>
              <a:buFontTx/>
              <a:buAutoNum type="arabicPeriod"/>
              <a:tabLst>
                <a:tab pos="296545" algn="l"/>
              </a:tabLst>
            </a:pPr>
            <a:r>
              <a:rPr lang="zh-CN" sz="2000">
                <a:latin typeface="思源黑体 CN Bold" panose="020B0800000000000000" charset="-122"/>
                <a:ea typeface="思源黑体 CN Bold" panose="020B0800000000000000" charset="-122"/>
                <a:cs typeface="思源黑体 CN Bold" panose="020B0800000000000000" charset="-122"/>
              </a:rPr>
              <a:t>如上一年度的会计期间设置错误也可以在新建会计期间时修改为正 确的时间；</a:t>
            </a:r>
          </a:p>
          <a:p>
            <a:pPr marL="297180" indent="-284480">
              <a:spcBef>
                <a:spcPts val="1840"/>
              </a:spcBef>
              <a:buFontTx/>
              <a:buAutoNum type="arabicPeriod"/>
              <a:tabLst>
                <a:tab pos="296545" algn="l"/>
              </a:tabLst>
            </a:pPr>
            <a:r>
              <a:rPr lang="zh-CN" sz="2000">
                <a:latin typeface="思源黑体 CN Bold" panose="020B0800000000000000" charset="-122"/>
                <a:ea typeface="思源黑体 CN Bold" panose="020B0800000000000000" charset="-122"/>
                <a:cs typeface="思源黑体 CN Bold" panose="020B0800000000000000" charset="-122"/>
              </a:rPr>
              <a:t>新增新年度的会计期间后，必须以新年度会计期间登陆软件才能看</a:t>
            </a:r>
          </a:p>
          <a:p>
            <a:pPr marL="297180" indent="-284480">
              <a:lnSpc>
                <a:spcPct val="200000"/>
              </a:lnSpc>
              <a:tabLst>
                <a:tab pos="296545" algn="l"/>
              </a:tabLst>
            </a:pPr>
            <a:r>
              <a:rPr lang="zh-CN" sz="2000">
                <a:latin typeface="思源黑体 CN Bold" panose="020B0800000000000000" charset="-122"/>
                <a:ea typeface="思源黑体 CN Bold" panose="020B0800000000000000" charset="-122"/>
                <a:cs typeface="思源黑体 CN Bold" panose="020B0800000000000000" charset="-122"/>
              </a:rPr>
              <a:t>到科目期初余额发生了变化，为上一年度的期末余额，但是各期初单 据不变依然为上年期初；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object 2"/>
          <p:cNvSpPr>
            <a:spLocks noChangeArrowheads="1"/>
          </p:cNvSpPr>
          <p:nvPr/>
        </p:nvSpPr>
        <p:spPr bwMode="auto">
          <a:xfrm>
            <a:off x="0" y="2008188"/>
            <a:ext cx="2216150" cy="4849812"/>
          </a:xfrm>
          <a:prstGeom prst="rect">
            <a:avLst/>
          </a:prstGeom>
          <a:blipFill dpi="0" rotWithShape="1">
            <a:blip r:embed="rId2" cstate="print"/>
            <a:srcRect/>
            <a:stretch>
              <a:fillRect/>
            </a:stretch>
          </a:blipFill>
          <a:ln w="9525">
            <a:noFill/>
            <a:miter lim="800000"/>
          </a:ln>
        </p:spPr>
        <p:txBody>
          <a:bodyPr lIns="0" tIns="0" rIns="0" bIns="0"/>
          <a:lstStyle/>
          <a:p>
            <a:endParaRPr lang="zh-CN" altLang="zh-CN"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63513" y="3014663"/>
            <a:ext cx="1854200" cy="728345"/>
          </a:xfrm>
          <a:prstGeom prst="rect">
            <a:avLst/>
          </a:prstGeom>
        </p:spPr>
        <p:txBody>
          <a:bodyPr lIns="0" tIns="92710" rIns="0" bIns="0">
            <a:spAutoFit/>
          </a:bodyPr>
          <a:lstStyle/>
          <a:p>
            <a:pPr marL="12700">
              <a:spcBef>
                <a:spcPts val="725"/>
              </a:spcBef>
            </a:pPr>
            <a:r>
              <a:rPr lang="zh-CN" b="1">
                <a:solidFill>
                  <a:srgbClr val="FFFFFF"/>
                </a:solidFill>
                <a:latin typeface="思源黑体 CN Bold" panose="020B0800000000000000" charset="-122"/>
                <a:ea typeface="思源黑体 CN Bold" panose="020B0800000000000000" charset="-122"/>
              </a:rPr>
              <a:t>福袋工具化繁为简</a:t>
            </a:r>
            <a:endParaRPr lang="zh-CN">
              <a:latin typeface="思源黑体 CN Bold" panose="020B0800000000000000" charset="-122"/>
              <a:ea typeface="思源黑体 CN Bold" panose="020B0800000000000000" charset="-122"/>
            </a:endParaRPr>
          </a:p>
          <a:p>
            <a:pPr marL="12700">
              <a:spcBef>
                <a:spcPts val="640"/>
              </a:spcBef>
            </a:pPr>
            <a:r>
              <a:rPr lang="zh-CN" b="1">
                <a:solidFill>
                  <a:srgbClr val="FFFFFF"/>
                </a:solidFill>
                <a:latin typeface="思源黑体 CN Bold" panose="020B0800000000000000" charset="-122"/>
                <a:ea typeface="思源黑体 CN Bold" panose="020B0800000000000000" charset="-122"/>
              </a:rPr>
              <a:t>一键出表合理筹划</a:t>
            </a:r>
            <a:endParaRPr lang="zh-CN">
              <a:latin typeface="思源黑体 CN Bold" panose="020B0800000000000000" charset="-122"/>
              <a:ea typeface="思源黑体 CN Bold" panose="020B0800000000000000" charset="-122"/>
            </a:endParaRPr>
          </a:p>
        </p:txBody>
      </p:sp>
      <p:sp>
        <p:nvSpPr>
          <p:cNvPr id="18435" name="object 4"/>
          <p:cNvSpPr>
            <a:spLocks noChangeArrowheads="1"/>
          </p:cNvSpPr>
          <p:nvPr/>
        </p:nvSpPr>
        <p:spPr bwMode="auto">
          <a:xfrm>
            <a:off x="28575" y="406400"/>
            <a:ext cx="2746375" cy="2746375"/>
          </a:xfrm>
          <a:prstGeom prst="rect">
            <a:avLst/>
          </a:prstGeom>
          <a:blipFill dpi="0" rotWithShape="1">
            <a:blip r:embed="rId3" cstate="print"/>
            <a:srcRect/>
            <a:stretch>
              <a:fillRect/>
            </a:stretch>
          </a:blipFill>
          <a:ln w="9525">
            <a:noFill/>
            <a:miter lim="800000"/>
          </a:ln>
        </p:spPr>
        <p:txBody>
          <a:bodyPr lIns="0" tIns="0" rIns="0" bIns="0"/>
          <a:lstStyle/>
          <a:p>
            <a:endParaRPr lang="zh-CN" altLang="zh-CN"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18436" name="object 5"/>
          <p:cNvSpPr>
            <a:spLocks noGrp="1"/>
          </p:cNvSpPr>
          <p:nvPr>
            <p:ph type="title"/>
          </p:nvPr>
        </p:nvSpPr>
        <p:spPr>
          <a:xfrm>
            <a:off x="3094355" y="617855"/>
            <a:ext cx="3717925" cy="551180"/>
          </a:xfrm>
        </p:spPr>
        <p:txBody>
          <a:bodyPr wrap="square" tIns="13335"/>
          <a:lstStyle/>
          <a:p>
            <a:pPr marL="12700" eaLnBrk="1" hangingPunct="1">
              <a:spcBef>
                <a:spcPts val="100"/>
              </a:spcBef>
            </a:pPr>
            <a:r>
              <a:rPr lang="zh-CN" sz="3200" b="1">
                <a:solidFill>
                  <a:srgbClr val="5EB5AB"/>
                </a:solidFill>
                <a:latin typeface="思源黑体 CN Bold" panose="020B0800000000000000" charset="-122"/>
                <a:ea typeface="思源黑体 CN Bold" panose="020B0800000000000000" charset="-122"/>
              </a:rPr>
              <a:t>平滑过渡注意事项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3513138" y="1419225"/>
            <a:ext cx="7661275" cy="4098290"/>
          </a:xfrm>
          <a:prstGeom prst="rect">
            <a:avLst/>
          </a:prstGeom>
        </p:spPr>
        <p:txBody>
          <a:bodyPr lIns="0" tIns="13335" rIns="0" bIns="0">
            <a:spAutoFit/>
          </a:bodyPr>
          <a:lstStyle/>
          <a:p>
            <a:pPr marL="297180" indent="-284480">
              <a:spcBef>
                <a:spcPts val="100"/>
              </a:spcBef>
              <a:buFontTx/>
              <a:buAutoNum type="arabicPeriod" startAt="4"/>
              <a:tabLst>
                <a:tab pos="296545" algn="l"/>
              </a:tabLst>
            </a:pPr>
            <a:r>
              <a:rPr lang="zh-CN" sz="2000">
                <a:latin typeface="思源黑体 CN Bold" panose="020B0800000000000000" charset="-122"/>
                <a:ea typeface="思源黑体 CN Bold" panose="020B0800000000000000" charset="-122"/>
                <a:cs typeface="思源黑体 CN Bold" panose="020B0800000000000000" charset="-122"/>
              </a:rPr>
              <a:t>不支持跨年度查询的账表有</a:t>
            </a:r>
            <a:r>
              <a:rPr lang="zh-CN" altLang="zh-CN" sz="2000">
                <a:latin typeface="思源黑体 CN Bold" panose="020B0800000000000000" charset="-122"/>
                <a:ea typeface="思源黑体 CN Bold" panose="020B0800000000000000" charset="-122"/>
                <a:cs typeface="思源黑体 CN Bold" panose="020B0800000000000000" charset="-122"/>
              </a:rPr>
              <a:t>【</a:t>
            </a:r>
            <a:r>
              <a:rPr lang="zh-CN" sz="2000">
                <a:latin typeface="思源黑体 CN Bold" panose="020B0800000000000000" charset="-122"/>
                <a:ea typeface="思源黑体 CN Bold" panose="020B0800000000000000" charset="-122"/>
                <a:cs typeface="思源黑体 CN Bold" panose="020B0800000000000000" charset="-122"/>
              </a:rPr>
              <a:t>科目日记账</a:t>
            </a:r>
            <a:r>
              <a:rPr lang="zh-CN" altLang="zh-CN" sz="2000">
                <a:latin typeface="思源黑体 CN Bold" panose="020B0800000000000000" charset="-122"/>
                <a:ea typeface="思源黑体 CN Bold" panose="020B0800000000000000" charset="-122"/>
                <a:cs typeface="思源黑体 CN Bold" panose="020B0800000000000000" charset="-122"/>
              </a:rPr>
              <a:t>】</a:t>
            </a:r>
            <a:r>
              <a:rPr lang="zh-CN" sz="2000">
                <a:latin typeface="思源黑体 CN Bold" panose="020B0800000000000000" charset="-122"/>
                <a:ea typeface="思源黑体 CN Bold" panose="020B0800000000000000" charset="-122"/>
                <a:cs typeface="思源黑体 CN Bold" panose="020B0800000000000000" charset="-122"/>
              </a:rPr>
              <a:t>、</a:t>
            </a:r>
            <a:r>
              <a:rPr lang="zh-CN" altLang="zh-CN" sz="2000">
                <a:latin typeface="思源黑体 CN Bold" panose="020B0800000000000000" charset="-122"/>
                <a:ea typeface="思源黑体 CN Bold" panose="020B0800000000000000" charset="-122"/>
                <a:cs typeface="思源黑体 CN Bold" panose="020B0800000000000000" charset="-122"/>
              </a:rPr>
              <a:t>【</a:t>
            </a:r>
            <a:r>
              <a:rPr lang="zh-CN" sz="2000">
                <a:latin typeface="思源黑体 CN Bold" panose="020B0800000000000000" charset="-122"/>
                <a:ea typeface="思源黑体 CN Bold" panose="020B0800000000000000" charset="-122"/>
                <a:cs typeface="思源黑体 CN Bold" panose="020B0800000000000000" charset="-122"/>
              </a:rPr>
              <a:t>科目汇总表</a:t>
            </a:r>
            <a:r>
              <a:rPr lang="zh-CN" altLang="zh-CN" sz="2000">
                <a:latin typeface="思源黑体 CN Bold" panose="020B0800000000000000" charset="-122"/>
                <a:ea typeface="思源黑体 CN Bold" panose="020B0800000000000000" charset="-122"/>
                <a:cs typeface="思源黑体 CN Bold" panose="020B0800000000000000" charset="-122"/>
              </a:rPr>
              <a:t>】</a:t>
            </a:r>
            <a:r>
              <a:rPr lang="zh-CN" sz="2000">
                <a:latin typeface="思源黑体 CN Bold" panose="020B0800000000000000" charset="-122"/>
                <a:ea typeface="思源黑体 CN Bold" panose="020B0800000000000000" charset="-122"/>
                <a:cs typeface="思源黑体 CN Bold" panose="020B0800000000000000" charset="-122"/>
              </a:rPr>
              <a:t>、</a:t>
            </a:r>
          </a:p>
          <a:p>
            <a:pPr marL="297180" indent="-284480">
              <a:spcBef>
                <a:spcPts val="40"/>
              </a:spcBef>
              <a:buFont typeface="΢"/>
              <a:buAutoNum type="arabicPeriod" startAt="4"/>
              <a:tabLst>
                <a:tab pos="296545" algn="l"/>
              </a:tabLst>
            </a:pPr>
            <a:endParaRPr lang="zh-CN" sz="2000">
              <a:latin typeface="思源黑体 CN Bold" panose="020B0800000000000000" charset="-122"/>
              <a:ea typeface="思源黑体 CN Bold" panose="020B0800000000000000" charset="-122"/>
              <a:cs typeface="思源黑体 CN Bold" panose="020B0800000000000000" charset="-122"/>
            </a:endParaRPr>
          </a:p>
          <a:p>
            <a:pPr marL="297180" indent="-284480">
              <a:tabLst>
                <a:tab pos="296545" algn="l"/>
              </a:tabLst>
            </a:pPr>
            <a:r>
              <a:rPr lang="zh-CN" altLang="zh-CN" sz="2000">
                <a:latin typeface="思源黑体 CN Bold" panose="020B0800000000000000" charset="-122"/>
                <a:ea typeface="思源黑体 CN Bold" panose="020B0800000000000000" charset="-122"/>
                <a:cs typeface="思源黑体 CN Bold" panose="020B0800000000000000" charset="-122"/>
              </a:rPr>
              <a:t>【</a:t>
            </a:r>
            <a:r>
              <a:rPr lang="zh-CN" sz="2000">
                <a:latin typeface="思源黑体 CN Bold" panose="020B0800000000000000" charset="-122"/>
                <a:ea typeface="思源黑体 CN Bold" panose="020B0800000000000000" charset="-122"/>
                <a:cs typeface="思源黑体 CN Bold" panose="020B0800000000000000" charset="-122"/>
              </a:rPr>
              <a:t>现金流量明细表</a:t>
            </a:r>
            <a:r>
              <a:rPr lang="zh-CN" altLang="zh-CN" sz="2000">
                <a:latin typeface="思源黑体 CN Bold" panose="020B0800000000000000" charset="-122"/>
                <a:ea typeface="思源黑体 CN Bold" panose="020B0800000000000000" charset="-122"/>
                <a:cs typeface="思源黑体 CN Bold" panose="020B0800000000000000" charset="-122"/>
              </a:rPr>
              <a:t>】</a:t>
            </a:r>
            <a:r>
              <a:rPr lang="zh-CN" sz="2000">
                <a:latin typeface="思源黑体 CN Bold" panose="020B0800000000000000" charset="-122"/>
                <a:ea typeface="思源黑体 CN Bold" panose="020B0800000000000000" charset="-122"/>
                <a:cs typeface="思源黑体 CN Bold" panose="020B0800000000000000" charset="-122"/>
              </a:rPr>
              <a:t>、</a:t>
            </a:r>
            <a:r>
              <a:rPr lang="zh-CN" altLang="zh-CN" sz="2000">
                <a:latin typeface="思源黑体 CN Bold" panose="020B0800000000000000" charset="-122"/>
                <a:ea typeface="思源黑体 CN Bold" panose="020B0800000000000000" charset="-122"/>
                <a:cs typeface="思源黑体 CN Bold" panose="020B0800000000000000" charset="-122"/>
              </a:rPr>
              <a:t>【</a:t>
            </a:r>
            <a:r>
              <a:rPr lang="zh-CN" sz="2000">
                <a:latin typeface="思源黑体 CN Bold" panose="020B0800000000000000" charset="-122"/>
                <a:ea typeface="思源黑体 CN Bold" panose="020B0800000000000000" charset="-122"/>
                <a:cs typeface="思源黑体 CN Bold" panose="020B0800000000000000" charset="-122"/>
              </a:rPr>
              <a:t>现金流量统计表</a:t>
            </a:r>
            <a:r>
              <a:rPr lang="zh-CN" altLang="zh-CN" sz="2000">
                <a:latin typeface="思源黑体 CN Bold" panose="020B0800000000000000" charset="-122"/>
                <a:ea typeface="思源黑体 CN Bold" panose="020B0800000000000000" charset="-122"/>
                <a:cs typeface="思源黑体 CN Bold" panose="020B0800000000000000" charset="-122"/>
              </a:rPr>
              <a:t>】</a:t>
            </a:r>
            <a:r>
              <a:rPr lang="zh-CN" sz="2000">
                <a:latin typeface="思源黑体 CN Bold" panose="020B0800000000000000" charset="-122"/>
                <a:ea typeface="思源黑体 CN Bold" panose="020B0800000000000000" charset="-122"/>
                <a:cs typeface="思源黑体 CN Bold" panose="020B0800000000000000" charset="-122"/>
              </a:rPr>
              <a:t>、</a:t>
            </a:r>
            <a:r>
              <a:rPr lang="zh-CN" altLang="zh-CN" sz="2000">
                <a:latin typeface="思源黑体 CN Bold" panose="020B0800000000000000" charset="-122"/>
                <a:ea typeface="思源黑体 CN Bold" panose="020B0800000000000000" charset="-122"/>
                <a:cs typeface="思源黑体 CN Bold" panose="020B0800000000000000" charset="-122"/>
              </a:rPr>
              <a:t>【</a:t>
            </a:r>
            <a:r>
              <a:rPr lang="zh-CN" sz="2000">
                <a:latin typeface="思源黑体 CN Bold" panose="020B0800000000000000" charset="-122"/>
                <a:ea typeface="思源黑体 CN Bold" panose="020B0800000000000000" charset="-122"/>
                <a:cs typeface="思源黑体 CN Bold" panose="020B0800000000000000" charset="-122"/>
              </a:rPr>
              <a:t>自定义明细表</a:t>
            </a:r>
            <a:r>
              <a:rPr lang="zh-CN" altLang="zh-CN" sz="2000">
                <a:latin typeface="思源黑体 CN Bold" panose="020B0800000000000000" charset="-122"/>
                <a:ea typeface="思源黑体 CN Bold" panose="020B0800000000000000" charset="-122"/>
                <a:cs typeface="思源黑体 CN Bold" panose="020B0800000000000000" charset="-122"/>
              </a:rPr>
              <a:t>】</a:t>
            </a:r>
            <a:r>
              <a:rPr lang="zh-CN" sz="2000">
                <a:latin typeface="思源黑体 CN Bold" panose="020B0800000000000000" charset="-122"/>
                <a:ea typeface="思源黑体 CN Bold" panose="020B0800000000000000" charset="-122"/>
                <a:cs typeface="思源黑体 CN Bold" panose="020B0800000000000000" charset="-122"/>
              </a:rPr>
              <a:t>；</a:t>
            </a:r>
          </a:p>
          <a:p>
            <a:pPr marL="297180" indent="-284480">
              <a:spcBef>
                <a:spcPts val="50"/>
              </a:spcBef>
              <a:tabLst>
                <a:tab pos="296545" algn="l"/>
              </a:tabLst>
            </a:pPr>
            <a:endParaRPr lang="zh-CN" sz="2000">
              <a:latin typeface="思源黑体 CN Bold" panose="020B0800000000000000" charset="-122"/>
              <a:ea typeface="思源黑体 CN Bold" panose="020B0800000000000000" charset="-122"/>
              <a:cs typeface="思源黑体 CN Bold" panose="020B0800000000000000" charset="-122"/>
            </a:endParaRPr>
          </a:p>
          <a:p>
            <a:pPr marL="297180" indent="-284480">
              <a:buFontTx/>
              <a:buAutoNum type="arabicPeriod" startAt="5"/>
              <a:tabLst>
                <a:tab pos="296545" algn="l"/>
              </a:tabLst>
            </a:pPr>
            <a:r>
              <a:rPr lang="zh-CN" sz="2000">
                <a:latin typeface="思源黑体 CN Bold" panose="020B0800000000000000" charset="-122"/>
                <a:ea typeface="思源黑体 CN Bold" panose="020B0800000000000000" charset="-122"/>
                <a:cs typeface="思源黑体 CN Bold" panose="020B0800000000000000" charset="-122"/>
              </a:rPr>
              <a:t>查询报表时，若需要跨年查询需选择末级科目。</a:t>
            </a:r>
          </a:p>
          <a:p>
            <a:pPr marL="297180" indent="-284480">
              <a:lnSpc>
                <a:spcPts val="4800"/>
              </a:lnSpc>
              <a:spcBef>
                <a:spcPts val="565"/>
              </a:spcBef>
              <a:buFontTx/>
              <a:buAutoNum type="arabicPeriod" startAt="5"/>
              <a:tabLst>
                <a:tab pos="296545" algn="l"/>
              </a:tabLst>
            </a:pPr>
            <a:r>
              <a:rPr lang="zh-CN" sz="2000">
                <a:latin typeface="思源黑体 CN Bold" panose="020B0800000000000000" charset="-122"/>
                <a:ea typeface="思源黑体 CN Bold" panose="020B0800000000000000" charset="-122"/>
                <a:cs typeface="思源黑体 CN Bold" panose="020B0800000000000000" charset="-122"/>
              </a:rPr>
              <a:t>如果</a:t>
            </a:r>
            <a:r>
              <a:rPr lang="zh-CN" altLang="zh-CN" sz="2000">
                <a:latin typeface="思源黑体 CN Bold" panose="020B0800000000000000" charset="-122"/>
                <a:ea typeface="思源黑体 CN Bold" panose="020B0800000000000000" charset="-122"/>
                <a:cs typeface="思源黑体 CN Bold" panose="020B0800000000000000" charset="-122"/>
              </a:rPr>
              <a:t>pos</a:t>
            </a:r>
            <a:r>
              <a:rPr lang="zh-CN" sz="2000">
                <a:latin typeface="思源黑体 CN Bold" panose="020B0800000000000000" charset="-122"/>
                <a:ea typeface="思源黑体 CN Bold" panose="020B0800000000000000" charset="-122"/>
                <a:cs typeface="思源黑体 CN Bold" panose="020B0800000000000000" charset="-122"/>
              </a:rPr>
              <a:t>端的</a:t>
            </a:r>
            <a:r>
              <a:rPr lang="zh-CN" altLang="zh-CN" sz="2000">
                <a:latin typeface="思源黑体 CN Bold" panose="020B0800000000000000" charset="-122"/>
                <a:ea typeface="思源黑体 CN Bold" panose="020B0800000000000000" charset="-122"/>
                <a:cs typeface="思源黑体 CN Bold" panose="020B0800000000000000" charset="-122"/>
              </a:rPr>
              <a:t>12</a:t>
            </a:r>
            <a:r>
              <a:rPr lang="zh-CN" sz="2000">
                <a:latin typeface="思源黑体 CN Bold" panose="020B0800000000000000" charset="-122"/>
                <a:ea typeface="思源黑体 CN Bold" panose="020B0800000000000000" charset="-122"/>
                <a:cs typeface="思源黑体 CN Bold" panose="020B0800000000000000" charset="-122"/>
              </a:rPr>
              <a:t>月份的数据没有及时上传，主要在查询中要注意一 下年度的选择；</a:t>
            </a:r>
          </a:p>
          <a:p>
            <a:pPr marL="297180" indent="-284480">
              <a:lnSpc>
                <a:spcPts val="4800"/>
              </a:lnSpc>
              <a:buFontTx/>
              <a:buAutoNum type="arabicPeriod" startAt="5"/>
              <a:tabLst>
                <a:tab pos="296545" algn="l"/>
              </a:tabLst>
            </a:pPr>
            <a:r>
              <a:rPr lang="zh-CN" sz="2000">
                <a:latin typeface="思源黑体 CN Bold" panose="020B0800000000000000" charset="-122"/>
                <a:ea typeface="思源黑体 CN Bold" panose="020B0800000000000000" charset="-122"/>
                <a:cs typeface="思源黑体 CN Bold" panose="020B0800000000000000" charset="-122"/>
              </a:rPr>
              <a:t>即使次年</a:t>
            </a:r>
            <a:r>
              <a:rPr lang="zh-CN" altLang="zh-CN" sz="2000">
                <a:latin typeface="思源黑体 CN Bold" panose="020B0800000000000000" charset="-122"/>
                <a:ea typeface="思源黑体 CN Bold" panose="020B0800000000000000" charset="-122"/>
                <a:cs typeface="思源黑体 CN Bold" panose="020B0800000000000000" charset="-122"/>
              </a:rPr>
              <a:t>1</a:t>
            </a:r>
            <a:r>
              <a:rPr lang="zh-CN" sz="2000">
                <a:latin typeface="思源黑体 CN Bold" panose="020B0800000000000000" charset="-122"/>
                <a:ea typeface="思源黑体 CN Bold" panose="020B0800000000000000" charset="-122"/>
                <a:cs typeface="思源黑体 CN Bold" panose="020B0800000000000000" charset="-122"/>
              </a:rPr>
              <a:t>月上传</a:t>
            </a:r>
            <a:r>
              <a:rPr lang="zh-CN" altLang="zh-CN" sz="2000">
                <a:latin typeface="思源黑体 CN Bold" panose="020B0800000000000000" charset="-122"/>
                <a:ea typeface="思源黑体 CN Bold" panose="020B0800000000000000" charset="-122"/>
                <a:cs typeface="思源黑体 CN Bold" panose="020B0800000000000000" charset="-122"/>
              </a:rPr>
              <a:t>pos</a:t>
            </a:r>
            <a:r>
              <a:rPr lang="zh-CN" sz="2000">
                <a:latin typeface="思源黑体 CN Bold" panose="020B0800000000000000" charset="-122"/>
                <a:ea typeface="思源黑体 CN Bold" panose="020B0800000000000000" charset="-122"/>
                <a:cs typeface="思源黑体 CN Bold" panose="020B0800000000000000" charset="-122"/>
              </a:rPr>
              <a:t>端中</a:t>
            </a:r>
            <a:r>
              <a:rPr lang="zh-CN" altLang="zh-CN" sz="2000">
                <a:latin typeface="思源黑体 CN Bold" panose="020B0800000000000000" charset="-122"/>
                <a:ea typeface="思源黑体 CN Bold" panose="020B0800000000000000" charset="-122"/>
                <a:cs typeface="思源黑体 CN Bold" panose="020B0800000000000000" charset="-122"/>
              </a:rPr>
              <a:t>12</a:t>
            </a:r>
            <a:r>
              <a:rPr lang="zh-CN" sz="2000">
                <a:latin typeface="思源黑体 CN Bold" panose="020B0800000000000000" charset="-122"/>
                <a:ea typeface="思源黑体 CN Bold" panose="020B0800000000000000" charset="-122"/>
                <a:cs typeface="思源黑体 CN Bold" panose="020B0800000000000000" charset="-122"/>
              </a:rPr>
              <a:t>月的</a:t>
            </a:r>
            <a:r>
              <a:rPr lang="zh-CN" sz="200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数据，这些数据的日期还是头年 </a:t>
            </a:r>
            <a:r>
              <a:rPr lang="zh-CN" altLang="zh-CN" sz="200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12</a:t>
            </a:r>
            <a:r>
              <a:rPr lang="zh-CN" sz="200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月份的，会保留在系统中。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object 2"/>
          <p:cNvSpPr>
            <a:spLocks noChangeArrowheads="1"/>
          </p:cNvSpPr>
          <p:nvPr/>
        </p:nvSpPr>
        <p:spPr bwMode="auto">
          <a:xfrm>
            <a:off x="0" y="2008188"/>
            <a:ext cx="2216150" cy="4849812"/>
          </a:xfrm>
          <a:prstGeom prst="rect">
            <a:avLst/>
          </a:prstGeom>
          <a:blipFill dpi="0" rotWithShape="1">
            <a:blip r:embed="rId2" cstate="print"/>
            <a:srcRect/>
            <a:stretch>
              <a:fillRect/>
            </a:stretch>
          </a:blipFill>
          <a:ln w="9525">
            <a:noFill/>
            <a:miter lim="800000"/>
          </a:ln>
        </p:spPr>
        <p:txBody>
          <a:bodyPr lIns="0" tIns="0" rIns="0" bIns="0"/>
          <a:lstStyle/>
          <a:p>
            <a:endParaRPr lang="zh-CN" altLang="zh-CN"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63513" y="3014663"/>
            <a:ext cx="1854200" cy="728345"/>
          </a:xfrm>
          <a:prstGeom prst="rect">
            <a:avLst/>
          </a:prstGeom>
        </p:spPr>
        <p:txBody>
          <a:bodyPr lIns="0" tIns="92710" rIns="0" bIns="0">
            <a:spAutoFit/>
          </a:bodyPr>
          <a:lstStyle/>
          <a:p>
            <a:pPr marL="12700">
              <a:spcBef>
                <a:spcPts val="725"/>
              </a:spcBef>
            </a:pPr>
            <a:r>
              <a:rPr lang="zh-CN" b="1">
                <a:solidFill>
                  <a:srgbClr val="FFFFFF"/>
                </a:solidFill>
                <a:latin typeface="思源黑体 CN Bold" panose="020B0800000000000000" charset="-122"/>
                <a:ea typeface="思源黑体 CN Bold" panose="020B0800000000000000" charset="-122"/>
              </a:rPr>
              <a:t>福袋工具化繁为简</a:t>
            </a:r>
            <a:endParaRPr lang="zh-CN">
              <a:latin typeface="思源黑体 CN Bold" panose="020B0800000000000000" charset="-122"/>
              <a:ea typeface="思源黑体 CN Bold" panose="020B0800000000000000" charset="-122"/>
            </a:endParaRPr>
          </a:p>
          <a:p>
            <a:pPr marL="12700">
              <a:spcBef>
                <a:spcPts val="640"/>
              </a:spcBef>
            </a:pPr>
            <a:r>
              <a:rPr lang="zh-CN" b="1">
                <a:solidFill>
                  <a:srgbClr val="FFFFFF"/>
                </a:solidFill>
                <a:latin typeface="思源黑体 CN Bold" panose="020B0800000000000000" charset="-122"/>
                <a:ea typeface="思源黑体 CN Bold" panose="020B0800000000000000" charset="-122"/>
              </a:rPr>
              <a:t>一键出表合理筹划</a:t>
            </a:r>
            <a:endParaRPr lang="zh-CN">
              <a:latin typeface="思源黑体 CN Bold" panose="020B0800000000000000" charset="-122"/>
              <a:ea typeface="思源黑体 CN Bold" panose="020B0800000000000000" charset="-122"/>
            </a:endParaRPr>
          </a:p>
        </p:txBody>
      </p:sp>
      <p:sp>
        <p:nvSpPr>
          <p:cNvPr id="19459" name="object 4"/>
          <p:cNvSpPr>
            <a:spLocks noChangeArrowheads="1"/>
          </p:cNvSpPr>
          <p:nvPr/>
        </p:nvSpPr>
        <p:spPr bwMode="auto">
          <a:xfrm>
            <a:off x="28575" y="406400"/>
            <a:ext cx="2746375" cy="2746375"/>
          </a:xfrm>
          <a:prstGeom prst="rect">
            <a:avLst/>
          </a:prstGeom>
          <a:blipFill dpi="0" rotWithShape="1">
            <a:blip r:embed="rId3" cstate="print"/>
            <a:srcRect/>
            <a:stretch>
              <a:fillRect/>
            </a:stretch>
          </a:blipFill>
          <a:ln w="9525">
            <a:noFill/>
            <a:miter lim="800000"/>
          </a:ln>
        </p:spPr>
        <p:txBody>
          <a:bodyPr lIns="0" tIns="0" rIns="0" bIns="0"/>
          <a:lstStyle/>
          <a:p>
            <a:endParaRPr lang="zh-CN" altLang="zh-CN"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19460" name="object 5"/>
          <p:cNvSpPr>
            <a:spLocks noGrp="1"/>
          </p:cNvSpPr>
          <p:nvPr>
            <p:ph type="title"/>
          </p:nvPr>
        </p:nvSpPr>
        <p:spPr>
          <a:xfrm>
            <a:off x="3094355" y="617855"/>
            <a:ext cx="3782695" cy="551180"/>
          </a:xfrm>
        </p:spPr>
        <p:txBody>
          <a:bodyPr wrap="square" tIns="13335"/>
          <a:lstStyle/>
          <a:p>
            <a:pPr marL="12700" eaLnBrk="1" hangingPunct="1">
              <a:spcBef>
                <a:spcPts val="100"/>
              </a:spcBef>
            </a:pPr>
            <a:r>
              <a:rPr lang="zh-CN" sz="3200" b="1">
                <a:solidFill>
                  <a:srgbClr val="5EB5AB"/>
                </a:solidFill>
                <a:latin typeface="思源黑体 CN Bold" panose="020B0800000000000000" charset="-122"/>
                <a:ea typeface="思源黑体 CN Bold" panose="020B0800000000000000" charset="-122"/>
              </a:rPr>
              <a:t>平滑过渡特殊业</a:t>
            </a:r>
            <a:r>
              <a:rPr lang="zh-CN" sz="3200" b="1">
                <a:solidFill>
                  <a:srgbClr val="5EB5AB"/>
                </a:solidFill>
                <a:latin typeface="黑体" panose="02010609060101010101" charset="-122"/>
                <a:ea typeface="黑体" panose="02010609060101010101" charset="-122"/>
              </a:rPr>
              <a:t>务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3511550" y="1350963"/>
            <a:ext cx="3365500" cy="2867025"/>
          </a:xfrm>
          <a:prstGeom prst="rect">
            <a:avLst/>
          </a:prstGeom>
        </p:spPr>
        <p:txBody>
          <a:bodyPr lIns="0" tIns="13335" rIns="0" bIns="0">
            <a:spAutoFit/>
          </a:bodyPr>
          <a:lstStyle/>
          <a:p>
            <a:pPr marL="297180" indent="-284480">
              <a:spcBef>
                <a:spcPts val="100"/>
              </a:spcBef>
              <a:buFontTx/>
              <a:buAutoNum type="arabicPeriod"/>
              <a:tabLst>
                <a:tab pos="296545" algn="l"/>
              </a:tabLst>
            </a:pPr>
            <a:r>
              <a:rPr lang="zh-CN" sz="2000">
                <a:latin typeface="思源黑体 CN Bold" panose="020B0800000000000000" charset="-122"/>
                <a:ea typeface="思源黑体 CN Bold" panose="020B0800000000000000" charset="-122"/>
                <a:cs typeface="思源黑体 CN Bold" panose="020B0800000000000000" charset="-122"/>
              </a:rPr>
              <a:t>如何修改新年度会计科目？</a:t>
            </a:r>
          </a:p>
          <a:p>
            <a:pPr marL="297180" indent="-284480">
              <a:spcBef>
                <a:spcPts val="40"/>
              </a:spcBef>
              <a:buFont typeface="΢"/>
              <a:buAutoNum type="arabicPeriod"/>
              <a:tabLst>
                <a:tab pos="296545" algn="l"/>
              </a:tabLst>
            </a:pPr>
            <a:endParaRPr lang="zh-CN" sz="2000">
              <a:latin typeface="思源黑体 CN Bold" panose="020B0800000000000000" charset="-122"/>
              <a:ea typeface="思源黑体 CN Bold" panose="020B0800000000000000" charset="-122"/>
              <a:cs typeface="思源黑体 CN Bold" panose="020B0800000000000000" charset="-122"/>
            </a:endParaRPr>
          </a:p>
          <a:p>
            <a:pPr marL="297180" indent="-284480">
              <a:buFontTx/>
              <a:buAutoNum type="arabicPeriod"/>
              <a:tabLst>
                <a:tab pos="296545" algn="l"/>
              </a:tabLst>
            </a:pPr>
            <a:r>
              <a:rPr lang="zh-CN" sz="2000">
                <a:latin typeface="思源黑体 CN Bold" panose="020B0800000000000000" charset="-122"/>
                <a:ea typeface="思源黑体 CN Bold" panose="020B0800000000000000" charset="-122"/>
                <a:cs typeface="思源黑体 CN Bold" panose="020B0800000000000000" charset="-122"/>
              </a:rPr>
              <a:t>如何修改新年度会计余额？</a:t>
            </a:r>
          </a:p>
          <a:p>
            <a:pPr marL="297180" indent="-284480">
              <a:spcBef>
                <a:spcPts val="50"/>
              </a:spcBef>
              <a:buFont typeface="΢"/>
              <a:buAutoNum type="arabicPeriod"/>
              <a:tabLst>
                <a:tab pos="296545" algn="l"/>
              </a:tabLst>
            </a:pPr>
            <a:endParaRPr lang="zh-CN" sz="2000">
              <a:latin typeface="思源黑体 CN Bold" panose="020B0800000000000000" charset="-122"/>
              <a:ea typeface="思源黑体 CN Bold" panose="020B0800000000000000" charset="-122"/>
              <a:cs typeface="思源黑体 CN Bold" panose="020B0800000000000000" charset="-122"/>
            </a:endParaRPr>
          </a:p>
          <a:p>
            <a:pPr marL="297180" indent="-284480">
              <a:buFontTx/>
              <a:buAutoNum type="arabicPeriod"/>
              <a:tabLst>
                <a:tab pos="296545" algn="l"/>
              </a:tabLst>
            </a:pPr>
            <a:r>
              <a:rPr lang="zh-CN" sz="2000">
                <a:latin typeface="思源黑体 CN Bold" panose="020B0800000000000000" charset="-122"/>
                <a:ea typeface="思源黑体 CN Bold" panose="020B0800000000000000" charset="-122"/>
                <a:cs typeface="思源黑体 CN Bold" panose="020B0800000000000000" charset="-122"/>
              </a:rPr>
              <a:t>如何修改新年度辅助核算？</a:t>
            </a:r>
          </a:p>
          <a:p>
            <a:pPr marL="297180" indent="-284480">
              <a:lnSpc>
                <a:spcPts val="4800"/>
              </a:lnSpc>
              <a:spcBef>
                <a:spcPts val="565"/>
              </a:spcBef>
              <a:buFontTx/>
              <a:buAutoNum type="arabicPeriod"/>
              <a:tabLst>
                <a:tab pos="296545" algn="l"/>
              </a:tabLst>
            </a:pPr>
            <a:r>
              <a:rPr lang="zh-CN" sz="2000">
                <a:latin typeface="思源黑体 CN Bold" panose="020B0800000000000000" charset="-122"/>
                <a:ea typeface="思源黑体 CN Bold" panose="020B0800000000000000" charset="-122"/>
                <a:cs typeface="思源黑体 CN Bold" panose="020B0800000000000000" charset="-122"/>
              </a:rPr>
              <a:t>如何重新做年度处理？ 软件演示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object 2"/>
          <p:cNvSpPr>
            <a:spLocks noChangeArrowheads="1"/>
          </p:cNvSpPr>
          <p:nvPr/>
        </p:nvSpPr>
        <p:spPr bwMode="auto">
          <a:xfrm>
            <a:off x="0" y="2008188"/>
            <a:ext cx="2216150" cy="4849812"/>
          </a:xfrm>
          <a:prstGeom prst="rect">
            <a:avLst/>
          </a:prstGeom>
          <a:blipFill dpi="0" rotWithShape="1">
            <a:blip r:embed="rId2" cstate="print"/>
            <a:srcRect/>
            <a:stretch>
              <a:fillRect/>
            </a:stretch>
          </a:blipFill>
          <a:ln w="9525">
            <a:noFill/>
            <a:miter lim="800000"/>
          </a:ln>
        </p:spPr>
        <p:txBody>
          <a:bodyPr lIns="0" tIns="0" rIns="0" bIns="0"/>
          <a:lstStyle/>
          <a:p>
            <a:endParaRPr lang="zh-CN" altLang="en-US"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63513" y="3014663"/>
            <a:ext cx="1854200" cy="728345"/>
          </a:xfrm>
          <a:prstGeom prst="rect">
            <a:avLst/>
          </a:prstGeom>
        </p:spPr>
        <p:txBody>
          <a:bodyPr lIns="0" tIns="92710" rIns="0" bIns="0">
            <a:spAutoFit/>
          </a:bodyPr>
          <a:lstStyle/>
          <a:p>
            <a:pPr marL="12700">
              <a:spcBef>
                <a:spcPts val="725"/>
              </a:spcBef>
            </a:pPr>
            <a:r>
              <a:rPr lang="zh-CN" altLang="en-US" b="1">
                <a:solidFill>
                  <a:srgbClr val="FFFFFF"/>
                </a:solidFill>
                <a:latin typeface="思源黑体 CN Bold" panose="020B0800000000000000" charset="-122"/>
                <a:ea typeface="思源黑体 CN Bold" panose="020B0800000000000000" charset="-122"/>
              </a:rPr>
              <a:t>福袋工具化繁为简</a:t>
            </a:r>
            <a:endParaRPr lang="zh-CN" altLang="en-US">
              <a:latin typeface="思源黑体 CN Bold" panose="020B0800000000000000" charset="-122"/>
              <a:ea typeface="思源黑体 CN Bold" panose="020B0800000000000000" charset="-122"/>
            </a:endParaRPr>
          </a:p>
          <a:p>
            <a:pPr marL="12700">
              <a:spcBef>
                <a:spcPts val="640"/>
              </a:spcBef>
            </a:pPr>
            <a:r>
              <a:rPr lang="zh-CN" altLang="en-US" b="1">
                <a:solidFill>
                  <a:srgbClr val="FFFFFF"/>
                </a:solidFill>
                <a:latin typeface="思源黑体 CN Bold" panose="020B0800000000000000" charset="-122"/>
                <a:ea typeface="思源黑体 CN Bold" panose="020B0800000000000000" charset="-122"/>
              </a:rPr>
              <a:t>一键出表合理筹划</a:t>
            </a:r>
            <a:endParaRPr lang="zh-CN" altLang="en-US">
              <a:latin typeface="思源黑体 CN Bold" panose="020B0800000000000000" charset="-122"/>
              <a:ea typeface="思源黑体 CN Bold" panose="020B0800000000000000" charset="-122"/>
            </a:endParaRPr>
          </a:p>
        </p:txBody>
      </p:sp>
      <p:sp>
        <p:nvSpPr>
          <p:cNvPr id="20483" name="object 4"/>
          <p:cNvSpPr>
            <a:spLocks noChangeArrowheads="1"/>
          </p:cNvSpPr>
          <p:nvPr/>
        </p:nvSpPr>
        <p:spPr bwMode="auto">
          <a:xfrm>
            <a:off x="28575" y="406400"/>
            <a:ext cx="2746375" cy="2746375"/>
          </a:xfrm>
          <a:prstGeom prst="rect">
            <a:avLst/>
          </a:prstGeom>
          <a:blipFill dpi="0" rotWithShape="1">
            <a:blip r:embed="rId3" cstate="print"/>
            <a:srcRect/>
            <a:stretch>
              <a:fillRect/>
            </a:stretch>
          </a:blipFill>
          <a:ln w="9525">
            <a:noFill/>
            <a:miter lim="800000"/>
          </a:ln>
        </p:spPr>
        <p:txBody>
          <a:bodyPr lIns="0" tIns="0" rIns="0" bIns="0"/>
          <a:lstStyle/>
          <a:p>
            <a:endParaRPr lang="zh-CN" altLang="en-US"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2456180" y="657225"/>
            <a:ext cx="5276215" cy="551180"/>
          </a:xfrm>
        </p:spPr>
        <p:txBody>
          <a:bodyPr wrap="square" tIns="13335"/>
          <a:lstStyle/>
          <a:p>
            <a:pPr marL="12700" eaLnBrk="1" hangingPunct="1">
              <a:spcBef>
                <a:spcPts val="100"/>
              </a:spcBef>
            </a:pPr>
            <a:r>
              <a:rPr lang="en-US" altLang="zh-CN" sz="3200" b="1" dirty="0">
                <a:solidFill>
                  <a:srgbClr val="5EB5AB"/>
                </a:solidFill>
                <a:latin typeface="思源黑体 CN Bold" panose="020B0800000000000000" charset="-122"/>
                <a:ea typeface="思源黑体 CN Bold" panose="020B0800000000000000" charset="-122"/>
                <a:cs typeface="思源黑体 CN Bold" panose="020B0800000000000000" charset="-122"/>
              </a:rPr>
              <a:t>1.</a:t>
            </a:r>
            <a:r>
              <a:rPr lang="zh-CN" altLang="en-US" sz="3200" b="1" dirty="0">
                <a:solidFill>
                  <a:srgbClr val="5EB5AB"/>
                </a:solidFill>
                <a:latin typeface="思源黑体 CN Bold" panose="020B0800000000000000" charset="-122"/>
                <a:ea typeface="思源黑体 CN Bold" panose="020B0800000000000000" charset="-122"/>
                <a:cs typeface="思源黑体 CN Bold" panose="020B0800000000000000" charset="-122"/>
              </a:rPr>
              <a:t>如何修改新年度会计科目</a:t>
            </a:r>
            <a:endParaRPr lang="zh-CN" altLang="en-US" sz="3200" dirty="0">
              <a:latin typeface="思源黑体 CN Bold" panose="020B0800000000000000" charset="-122"/>
              <a:ea typeface="思源黑体 CN Bold" panose="020B0800000000000000" charset="-122"/>
              <a:cs typeface="思源黑体 CN Bold" panose="020B0800000000000000" charset="-122"/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257800" y="1828800"/>
            <a:ext cx="6812646" cy="4749800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362200" y="1209675"/>
            <a:ext cx="5019675" cy="56483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object 2"/>
          <p:cNvSpPr>
            <a:spLocks noChangeArrowheads="1"/>
          </p:cNvSpPr>
          <p:nvPr/>
        </p:nvSpPr>
        <p:spPr bwMode="auto">
          <a:xfrm>
            <a:off x="0" y="2008188"/>
            <a:ext cx="2216150" cy="4849812"/>
          </a:xfrm>
          <a:prstGeom prst="rect">
            <a:avLst/>
          </a:prstGeom>
          <a:blipFill dpi="0" rotWithShape="1">
            <a:blip r:embed="rId2" cstate="print"/>
            <a:srcRect/>
            <a:stretch>
              <a:fillRect/>
            </a:stretch>
          </a:blipFill>
          <a:ln w="9525">
            <a:noFill/>
            <a:miter lim="800000"/>
          </a:ln>
        </p:spPr>
        <p:txBody>
          <a:bodyPr lIns="0" tIns="0" rIns="0" bIns="0"/>
          <a:lstStyle/>
          <a:p>
            <a:endParaRPr lang="zh-CN" altLang="zh-CN"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63513" y="3014663"/>
            <a:ext cx="1854200" cy="728345"/>
          </a:xfrm>
          <a:prstGeom prst="rect">
            <a:avLst/>
          </a:prstGeom>
        </p:spPr>
        <p:txBody>
          <a:bodyPr lIns="0" tIns="92710" rIns="0" bIns="0">
            <a:spAutoFit/>
          </a:bodyPr>
          <a:lstStyle/>
          <a:p>
            <a:pPr marL="12700">
              <a:spcBef>
                <a:spcPts val="725"/>
              </a:spcBef>
            </a:pPr>
            <a:r>
              <a:rPr lang="zh-CN" b="1">
                <a:solidFill>
                  <a:srgbClr val="FFFFFF"/>
                </a:solidFill>
                <a:latin typeface="思源黑体 CN Bold" panose="020B0800000000000000" charset="-122"/>
                <a:ea typeface="思源黑体 CN Bold" panose="020B0800000000000000" charset="-122"/>
              </a:rPr>
              <a:t>福袋工具化繁为简</a:t>
            </a:r>
            <a:endParaRPr lang="zh-CN">
              <a:latin typeface="思源黑体 CN Bold" panose="020B0800000000000000" charset="-122"/>
              <a:ea typeface="思源黑体 CN Bold" panose="020B0800000000000000" charset="-122"/>
            </a:endParaRPr>
          </a:p>
          <a:p>
            <a:pPr marL="12700">
              <a:spcBef>
                <a:spcPts val="640"/>
              </a:spcBef>
            </a:pPr>
            <a:r>
              <a:rPr lang="zh-CN" b="1">
                <a:solidFill>
                  <a:srgbClr val="FFFFFF"/>
                </a:solidFill>
                <a:latin typeface="思源黑体 CN Bold" panose="020B0800000000000000" charset="-122"/>
                <a:ea typeface="思源黑体 CN Bold" panose="020B0800000000000000" charset="-122"/>
              </a:rPr>
              <a:t>一键出表合理筹划</a:t>
            </a:r>
            <a:endParaRPr lang="zh-CN">
              <a:latin typeface="思源黑体 CN Bold" panose="020B0800000000000000" charset="-122"/>
              <a:ea typeface="思源黑体 CN Bold" panose="020B0800000000000000" charset="-122"/>
            </a:endParaRPr>
          </a:p>
        </p:txBody>
      </p:sp>
      <p:sp>
        <p:nvSpPr>
          <p:cNvPr id="21507" name="object 4"/>
          <p:cNvSpPr>
            <a:spLocks noChangeArrowheads="1"/>
          </p:cNvSpPr>
          <p:nvPr/>
        </p:nvSpPr>
        <p:spPr bwMode="auto">
          <a:xfrm>
            <a:off x="0" y="76200"/>
            <a:ext cx="2746375" cy="2746375"/>
          </a:xfrm>
          <a:prstGeom prst="rect">
            <a:avLst/>
          </a:prstGeom>
          <a:blipFill dpi="0" rotWithShape="1">
            <a:blip r:embed="rId3" cstate="print"/>
            <a:srcRect/>
            <a:stretch>
              <a:fillRect/>
            </a:stretch>
          </a:blipFill>
          <a:ln w="9525">
            <a:noFill/>
            <a:miter lim="800000"/>
          </a:ln>
        </p:spPr>
        <p:txBody>
          <a:bodyPr lIns="0" tIns="0" rIns="0" bIns="0"/>
          <a:lstStyle/>
          <a:p>
            <a:endParaRPr lang="zh-CN" altLang="zh-CN"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2308225" y="617855"/>
            <a:ext cx="5173345" cy="551180"/>
          </a:xfrm>
        </p:spPr>
        <p:txBody>
          <a:bodyPr wrap="square" tIns="13335"/>
          <a:lstStyle/>
          <a:p>
            <a:pPr marL="12700" eaLnBrk="1" hangingPunct="1">
              <a:spcBef>
                <a:spcPts val="100"/>
              </a:spcBef>
            </a:pPr>
            <a:r>
              <a:rPr lang="zh-CN" altLang="zh-CN" sz="3200" b="1">
                <a:solidFill>
                  <a:srgbClr val="5EB5AB"/>
                </a:solidFill>
                <a:latin typeface="思源黑体 CN Bold" panose="020B0800000000000000" charset="-122"/>
                <a:ea typeface="思源黑体 CN Bold" panose="020B0800000000000000" charset="-122"/>
                <a:cs typeface="思源黑体 CN Bold" panose="020B0800000000000000" charset="-122"/>
              </a:rPr>
              <a:t>2.</a:t>
            </a:r>
            <a:r>
              <a:rPr lang="zh-CN" sz="3200" b="1">
                <a:solidFill>
                  <a:srgbClr val="5EB5AB"/>
                </a:solidFill>
                <a:latin typeface="思源黑体 CN Bold" panose="020B0800000000000000" charset="-122"/>
                <a:ea typeface="思源黑体 CN Bold" panose="020B0800000000000000" charset="-122"/>
                <a:cs typeface="思源黑体 CN Bold" panose="020B0800000000000000" charset="-122"/>
              </a:rPr>
              <a:t>如何修改新年度会计余额</a:t>
            </a:r>
            <a:endParaRPr lang="zh-CN" sz="3200">
              <a:latin typeface="思源黑体 CN Bold" panose="020B0800000000000000" charset="-122"/>
              <a:ea typeface="思源黑体 CN Bold" panose="020B0800000000000000" charset="-122"/>
              <a:cs typeface="思源黑体 CN Bold" panose="020B0800000000000000" charset="-122"/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209800" y="2133600"/>
            <a:ext cx="3905250" cy="2943225"/>
          </a:xfrm>
          <a:prstGeom prst="rect">
            <a:avLst/>
          </a:prstGeom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477000" y="1371600"/>
            <a:ext cx="5279425" cy="501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object 2"/>
          <p:cNvSpPr>
            <a:spLocks noChangeArrowheads="1"/>
          </p:cNvSpPr>
          <p:nvPr/>
        </p:nvSpPr>
        <p:spPr bwMode="auto">
          <a:xfrm>
            <a:off x="0" y="2008188"/>
            <a:ext cx="2216150" cy="4849812"/>
          </a:xfrm>
          <a:prstGeom prst="rect">
            <a:avLst/>
          </a:prstGeom>
          <a:blipFill dpi="0" rotWithShape="1">
            <a:blip r:embed="rId2" cstate="print"/>
            <a:srcRect/>
            <a:stretch>
              <a:fillRect/>
            </a:stretch>
          </a:blipFill>
          <a:ln w="9525">
            <a:noFill/>
            <a:miter lim="800000"/>
          </a:ln>
        </p:spPr>
        <p:txBody>
          <a:bodyPr lIns="0" tIns="0" rIns="0" bIns="0"/>
          <a:lstStyle/>
          <a:p>
            <a:endParaRPr lang="zh-CN" altLang="zh-CN"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63513" y="3014663"/>
            <a:ext cx="1854200" cy="728345"/>
          </a:xfrm>
          <a:prstGeom prst="rect">
            <a:avLst/>
          </a:prstGeom>
        </p:spPr>
        <p:txBody>
          <a:bodyPr lIns="0" tIns="92710" rIns="0" bIns="0">
            <a:spAutoFit/>
          </a:bodyPr>
          <a:lstStyle/>
          <a:p>
            <a:pPr marL="12700">
              <a:spcBef>
                <a:spcPts val="725"/>
              </a:spcBef>
            </a:pPr>
            <a:r>
              <a:rPr lang="zh-CN" b="1">
                <a:solidFill>
                  <a:srgbClr val="FFFFFF"/>
                </a:solidFill>
                <a:latin typeface="思源黑体 CN Bold" panose="020B0800000000000000" charset="-122"/>
                <a:ea typeface="思源黑体 CN Bold" panose="020B0800000000000000" charset="-122"/>
              </a:rPr>
              <a:t>福袋工具化繁为简</a:t>
            </a:r>
            <a:endParaRPr lang="zh-CN">
              <a:latin typeface="思源黑体 CN Bold" panose="020B0800000000000000" charset="-122"/>
              <a:ea typeface="思源黑体 CN Bold" panose="020B0800000000000000" charset="-122"/>
            </a:endParaRPr>
          </a:p>
          <a:p>
            <a:pPr marL="12700">
              <a:spcBef>
                <a:spcPts val="640"/>
              </a:spcBef>
            </a:pPr>
            <a:r>
              <a:rPr lang="zh-CN" b="1">
                <a:solidFill>
                  <a:srgbClr val="FFFFFF"/>
                </a:solidFill>
                <a:latin typeface="思源黑体 CN Bold" panose="020B0800000000000000" charset="-122"/>
                <a:ea typeface="思源黑体 CN Bold" panose="020B0800000000000000" charset="-122"/>
              </a:rPr>
              <a:t>一键出表合理筹划</a:t>
            </a:r>
            <a:endParaRPr lang="zh-CN">
              <a:latin typeface="思源黑体 CN Bold" panose="020B0800000000000000" charset="-122"/>
              <a:ea typeface="思源黑体 CN Bold" panose="020B0800000000000000" charset="-122"/>
            </a:endParaRPr>
          </a:p>
        </p:txBody>
      </p:sp>
      <p:sp>
        <p:nvSpPr>
          <p:cNvPr id="22531" name="object 4"/>
          <p:cNvSpPr>
            <a:spLocks noChangeArrowheads="1"/>
          </p:cNvSpPr>
          <p:nvPr/>
        </p:nvSpPr>
        <p:spPr bwMode="auto">
          <a:xfrm>
            <a:off x="28575" y="406400"/>
            <a:ext cx="2746375" cy="2746375"/>
          </a:xfrm>
          <a:prstGeom prst="rect">
            <a:avLst/>
          </a:prstGeom>
          <a:blipFill dpi="0" rotWithShape="1">
            <a:blip r:embed="rId3" cstate="print"/>
            <a:srcRect/>
            <a:stretch>
              <a:fillRect/>
            </a:stretch>
          </a:blipFill>
          <a:ln w="9525">
            <a:noFill/>
            <a:miter lim="800000"/>
          </a:ln>
        </p:spPr>
        <p:txBody>
          <a:bodyPr lIns="0" tIns="0" rIns="0" bIns="0"/>
          <a:lstStyle/>
          <a:p>
            <a:endParaRPr lang="zh-CN" altLang="zh-CN"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2446655" y="641350"/>
            <a:ext cx="5377180" cy="551180"/>
          </a:xfrm>
        </p:spPr>
        <p:txBody>
          <a:bodyPr wrap="square" tIns="13335"/>
          <a:lstStyle/>
          <a:p>
            <a:pPr marL="12700" eaLnBrk="1" hangingPunct="1">
              <a:spcBef>
                <a:spcPts val="100"/>
              </a:spcBef>
            </a:pPr>
            <a:r>
              <a:rPr lang="zh-CN" altLang="zh-CN" sz="3200" b="1">
                <a:solidFill>
                  <a:srgbClr val="5EB5AB"/>
                </a:solidFill>
                <a:latin typeface="思源黑体 CN Bold" panose="020B0800000000000000" charset="-122"/>
                <a:ea typeface="思源黑体 CN Bold" panose="020B0800000000000000" charset="-122"/>
                <a:cs typeface="思源黑体 CN Bold" panose="020B0800000000000000" charset="-122"/>
              </a:rPr>
              <a:t>3.</a:t>
            </a:r>
            <a:r>
              <a:rPr lang="zh-CN" sz="3200" b="1">
                <a:solidFill>
                  <a:srgbClr val="5EB5AB"/>
                </a:solidFill>
                <a:latin typeface="思源黑体 CN Bold" panose="020B0800000000000000" charset="-122"/>
                <a:ea typeface="思源黑体 CN Bold" panose="020B0800000000000000" charset="-122"/>
                <a:cs typeface="思源黑体 CN Bold" panose="020B0800000000000000" charset="-122"/>
              </a:rPr>
              <a:t>如何修改新年度辅助核算</a:t>
            </a:r>
            <a:endParaRPr lang="zh-CN" sz="3200">
              <a:latin typeface="思源黑体 CN Bold" panose="020B0800000000000000" charset="-122"/>
              <a:ea typeface="思源黑体 CN Bold" panose="020B0800000000000000" charset="-122"/>
              <a:cs typeface="思源黑体 CN Bold" panose="020B0800000000000000" charset="-122"/>
            </a:endParaRPr>
          </a:p>
        </p:txBody>
      </p:sp>
      <p:sp>
        <p:nvSpPr>
          <p:cNvPr id="22533" name="object 7"/>
          <p:cNvSpPr>
            <a:spLocks noChangeArrowheads="1"/>
          </p:cNvSpPr>
          <p:nvPr/>
        </p:nvSpPr>
        <p:spPr bwMode="auto">
          <a:xfrm>
            <a:off x="7588250" y="1339850"/>
            <a:ext cx="4598988" cy="1296988"/>
          </a:xfrm>
          <a:prstGeom prst="rect">
            <a:avLst/>
          </a:prstGeom>
          <a:blipFill dpi="0" rotWithShape="1">
            <a:blip r:embed="rId4" cstate="print"/>
            <a:srcRect/>
            <a:stretch>
              <a:fillRect/>
            </a:stretch>
          </a:blipFill>
          <a:ln w="9525">
            <a:noFill/>
            <a:miter lim="800000"/>
          </a:ln>
        </p:spPr>
        <p:txBody>
          <a:bodyPr lIns="0" tIns="0" rIns="0" bIns="0"/>
          <a:lstStyle/>
          <a:p>
            <a:endParaRPr lang="zh-CN" altLang="zh-CN"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22534" name="object 8"/>
          <p:cNvSpPr>
            <a:spLocks noChangeArrowheads="1"/>
          </p:cNvSpPr>
          <p:nvPr/>
        </p:nvSpPr>
        <p:spPr bwMode="auto">
          <a:xfrm>
            <a:off x="7588250" y="2794000"/>
            <a:ext cx="4603750" cy="1301750"/>
          </a:xfrm>
          <a:prstGeom prst="rect">
            <a:avLst/>
          </a:prstGeom>
          <a:blipFill dpi="0" rotWithShape="1">
            <a:blip r:embed="rId5" cstate="print"/>
            <a:srcRect/>
            <a:stretch>
              <a:fillRect/>
            </a:stretch>
          </a:blipFill>
          <a:ln w="9525">
            <a:noFill/>
            <a:miter lim="800000"/>
          </a:ln>
        </p:spPr>
        <p:txBody>
          <a:bodyPr lIns="0" tIns="0" rIns="0" bIns="0"/>
          <a:lstStyle/>
          <a:p>
            <a:endParaRPr lang="zh-CN" altLang="zh-CN"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22535" name="object 9"/>
          <p:cNvSpPr>
            <a:spLocks noChangeArrowheads="1"/>
          </p:cNvSpPr>
          <p:nvPr/>
        </p:nvSpPr>
        <p:spPr bwMode="auto">
          <a:xfrm>
            <a:off x="7588250" y="4432300"/>
            <a:ext cx="4598988" cy="1301750"/>
          </a:xfrm>
          <a:prstGeom prst="rect">
            <a:avLst/>
          </a:prstGeom>
          <a:blipFill dpi="0" rotWithShape="1">
            <a:blip r:embed="rId6" cstate="print"/>
            <a:srcRect/>
            <a:stretch>
              <a:fillRect/>
            </a:stretch>
          </a:blipFill>
          <a:ln w="9525">
            <a:noFill/>
            <a:miter lim="800000"/>
          </a:ln>
        </p:spPr>
        <p:txBody>
          <a:bodyPr lIns="0" tIns="0" rIns="0" bIns="0"/>
          <a:lstStyle/>
          <a:p>
            <a:endParaRPr lang="zh-CN" altLang="zh-CN">
              <a:latin typeface="黑体" panose="02010609060101010101" charset="-122"/>
              <a:ea typeface="黑体" panose="02010609060101010101" charset="-122"/>
            </a:endParaRPr>
          </a:p>
        </p:txBody>
      </p:sp>
      <p:pic>
        <p:nvPicPr>
          <p:cNvPr id="22536" name="图片 9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514600" y="1219200"/>
            <a:ext cx="5029200" cy="541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object 2"/>
          <p:cNvSpPr>
            <a:spLocks noChangeArrowheads="1"/>
          </p:cNvSpPr>
          <p:nvPr/>
        </p:nvSpPr>
        <p:spPr bwMode="auto">
          <a:xfrm>
            <a:off x="0" y="2008188"/>
            <a:ext cx="2216150" cy="4849812"/>
          </a:xfrm>
          <a:prstGeom prst="rect">
            <a:avLst/>
          </a:prstGeom>
          <a:blipFill dpi="0" rotWithShape="1">
            <a:blip r:embed="rId2" cstate="print"/>
            <a:srcRect/>
            <a:stretch>
              <a:fillRect/>
            </a:stretch>
          </a:blipFill>
          <a:ln w="9525">
            <a:noFill/>
            <a:miter lim="800000"/>
          </a:ln>
        </p:spPr>
        <p:txBody>
          <a:bodyPr lIns="0" tIns="0" rIns="0" bIns="0"/>
          <a:lstStyle/>
          <a:p>
            <a:endParaRPr lang="zh-CN" altLang="zh-CN"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63513" y="3014663"/>
            <a:ext cx="1854200" cy="728345"/>
          </a:xfrm>
          <a:prstGeom prst="rect">
            <a:avLst/>
          </a:prstGeom>
        </p:spPr>
        <p:txBody>
          <a:bodyPr lIns="0" tIns="92710" rIns="0" bIns="0">
            <a:spAutoFit/>
          </a:bodyPr>
          <a:lstStyle/>
          <a:p>
            <a:pPr marL="12700">
              <a:spcBef>
                <a:spcPts val="725"/>
              </a:spcBef>
            </a:pPr>
            <a:r>
              <a:rPr lang="zh-CN" b="1">
                <a:solidFill>
                  <a:srgbClr val="FFFFFF"/>
                </a:solidFill>
                <a:latin typeface="思源黑体 CN Bold" panose="020B0800000000000000" charset="-122"/>
                <a:ea typeface="思源黑体 CN Bold" panose="020B0800000000000000" charset="-122"/>
              </a:rPr>
              <a:t>福袋工具化繁为简</a:t>
            </a:r>
            <a:endParaRPr lang="zh-CN">
              <a:latin typeface="思源黑体 CN Bold" panose="020B0800000000000000" charset="-122"/>
              <a:ea typeface="思源黑体 CN Bold" panose="020B0800000000000000" charset="-122"/>
            </a:endParaRPr>
          </a:p>
          <a:p>
            <a:pPr marL="12700">
              <a:spcBef>
                <a:spcPts val="640"/>
              </a:spcBef>
            </a:pPr>
            <a:r>
              <a:rPr lang="zh-CN" b="1">
                <a:solidFill>
                  <a:srgbClr val="FFFFFF"/>
                </a:solidFill>
                <a:latin typeface="思源黑体 CN Bold" panose="020B0800000000000000" charset="-122"/>
                <a:ea typeface="思源黑体 CN Bold" panose="020B0800000000000000" charset="-122"/>
              </a:rPr>
              <a:t>一键出表合理筹划</a:t>
            </a:r>
            <a:endParaRPr lang="zh-CN">
              <a:latin typeface="思源黑体 CN Bold" panose="020B0800000000000000" charset="-122"/>
              <a:ea typeface="思源黑体 CN Bold" panose="020B0800000000000000" charset="-122"/>
            </a:endParaRPr>
          </a:p>
        </p:txBody>
      </p:sp>
      <p:sp>
        <p:nvSpPr>
          <p:cNvPr id="23555" name="object 4"/>
          <p:cNvSpPr>
            <a:spLocks noChangeArrowheads="1"/>
          </p:cNvSpPr>
          <p:nvPr/>
        </p:nvSpPr>
        <p:spPr bwMode="auto">
          <a:xfrm>
            <a:off x="28575" y="406400"/>
            <a:ext cx="2746375" cy="2746375"/>
          </a:xfrm>
          <a:prstGeom prst="rect">
            <a:avLst/>
          </a:prstGeom>
          <a:blipFill dpi="0" rotWithShape="1">
            <a:blip r:embed="rId3" cstate="print"/>
            <a:srcRect/>
            <a:stretch>
              <a:fillRect/>
            </a:stretch>
          </a:blipFill>
          <a:ln w="9525">
            <a:noFill/>
            <a:miter lim="800000"/>
          </a:ln>
        </p:spPr>
        <p:txBody>
          <a:bodyPr lIns="0" tIns="0" rIns="0" bIns="0"/>
          <a:lstStyle/>
          <a:p>
            <a:endParaRPr lang="zh-CN" altLang="zh-CN"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23556" name="object 5"/>
          <p:cNvSpPr>
            <a:spLocks noGrp="1"/>
          </p:cNvSpPr>
          <p:nvPr>
            <p:ph type="title"/>
          </p:nvPr>
        </p:nvSpPr>
        <p:spPr>
          <a:xfrm>
            <a:off x="2308225" y="695325"/>
            <a:ext cx="4636770" cy="551180"/>
          </a:xfrm>
        </p:spPr>
        <p:txBody>
          <a:bodyPr wrap="square" tIns="13335"/>
          <a:lstStyle/>
          <a:p>
            <a:pPr marL="12700" eaLnBrk="1" hangingPunct="1">
              <a:spcBef>
                <a:spcPts val="100"/>
              </a:spcBef>
            </a:pPr>
            <a:r>
              <a:rPr lang="zh-CN" altLang="zh-CN" sz="3200" b="1">
                <a:solidFill>
                  <a:srgbClr val="5EB5AB"/>
                </a:solidFill>
                <a:latin typeface="思源黑体 CN Bold" panose="020B0800000000000000" charset="-122"/>
                <a:ea typeface="思源黑体 CN Bold" panose="020B0800000000000000" charset="-122"/>
                <a:cs typeface="思源黑体 CN Bold" panose="020B0800000000000000" charset="-122"/>
              </a:rPr>
              <a:t>4.</a:t>
            </a:r>
            <a:r>
              <a:rPr lang="zh-CN" sz="3200" b="1">
                <a:solidFill>
                  <a:srgbClr val="5EB5AB"/>
                </a:solidFill>
                <a:latin typeface="思源黑体 CN Bold" panose="020B0800000000000000" charset="-122"/>
                <a:ea typeface="思源黑体 CN Bold" panose="020B0800000000000000" charset="-122"/>
                <a:cs typeface="思源黑体 CN Bold" panose="020B0800000000000000" charset="-122"/>
              </a:rPr>
              <a:t>如何重新做年度处理</a:t>
            </a:r>
            <a:endParaRPr lang="zh-CN" sz="3200">
              <a:latin typeface="思源黑体 CN Bold" panose="020B0800000000000000" charset="-122"/>
              <a:ea typeface="思源黑体 CN Bold" panose="020B0800000000000000" charset="-122"/>
              <a:cs typeface="思源黑体 CN Bold" panose="020B0800000000000000" charset="-122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619375" y="1447800"/>
            <a:ext cx="6953250" cy="4410075"/>
          </a:xfrm>
          <a:prstGeom prst="rect">
            <a:avLst/>
          </a:prstGeom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181600" y="1600200"/>
            <a:ext cx="6007385" cy="415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object 2"/>
          <p:cNvSpPr/>
          <p:nvPr/>
        </p:nvSpPr>
        <p:spPr bwMode="auto">
          <a:xfrm>
            <a:off x="0" y="0"/>
            <a:ext cx="12192000" cy="1930400"/>
          </a:xfrm>
          <a:custGeom>
            <a:avLst/>
            <a:gdLst/>
            <a:ahLst/>
            <a:cxnLst>
              <a:cxn ang="0">
                <a:pos x="12191984" y="0"/>
              </a:cxn>
              <a:cxn ang="0">
                <a:pos x="0" y="0"/>
              </a:cxn>
              <a:cxn ang="0">
                <a:pos x="470" y="502538"/>
              </a:cxn>
              <a:cxn ang="0">
                <a:pos x="6125575" y="1930908"/>
              </a:cxn>
              <a:cxn ang="0">
                <a:pos x="12191984" y="498178"/>
              </a:cxn>
              <a:cxn ang="0">
                <a:pos x="12191984" y="0"/>
              </a:cxn>
            </a:cxnLst>
            <a:rect l="0" t="0" r="r" b="b"/>
            <a:pathLst>
              <a:path w="12192000" h="1931035">
                <a:moveTo>
                  <a:pt x="12191984" y="0"/>
                </a:moveTo>
                <a:lnTo>
                  <a:pt x="0" y="0"/>
                </a:lnTo>
                <a:lnTo>
                  <a:pt x="470" y="502538"/>
                </a:lnTo>
                <a:lnTo>
                  <a:pt x="6125575" y="1930908"/>
                </a:lnTo>
                <a:lnTo>
                  <a:pt x="12191984" y="498178"/>
                </a:lnTo>
                <a:lnTo>
                  <a:pt x="12191984" y="0"/>
                </a:lnTo>
                <a:close/>
              </a:path>
            </a:pathLst>
          </a:custGeom>
          <a:solidFill>
            <a:srgbClr val="E45454"/>
          </a:solidFill>
          <a:ln w="9525">
            <a:noFill/>
            <a:round/>
          </a:ln>
        </p:spPr>
        <p:txBody>
          <a:bodyPr lIns="0" tIns="0" rIns="0" bIns="0"/>
          <a:lstStyle/>
          <a:p>
            <a:endParaRPr lang="zh-CN" altLang="en-US"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24578" name="object 3"/>
          <p:cNvSpPr txBox="1">
            <a:spLocks noChangeArrowheads="1"/>
          </p:cNvSpPr>
          <p:nvPr/>
        </p:nvSpPr>
        <p:spPr bwMode="auto">
          <a:xfrm>
            <a:off x="4435475" y="339725"/>
            <a:ext cx="635000" cy="75882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lIns="0" tIns="12700" rIns="0" bIns="0">
            <a:spAutoFit/>
          </a:bodyPr>
          <a:lstStyle/>
          <a:p>
            <a:pPr marL="12700">
              <a:spcBef>
                <a:spcPts val="100"/>
              </a:spcBef>
            </a:pPr>
            <a:r>
              <a:rPr lang="zh-CN" sz="4800" b="1">
                <a:solidFill>
                  <a:srgbClr val="FFFFFF"/>
                </a:solidFill>
                <a:latin typeface="黑体" panose="02010609060101010101" charset="-122"/>
                <a:ea typeface="黑体" panose="02010609060101010101" charset="-122"/>
              </a:rPr>
              <a:t>目</a:t>
            </a:r>
          </a:p>
        </p:txBody>
      </p:sp>
      <p:sp>
        <p:nvSpPr>
          <p:cNvPr id="24579" name="object 4"/>
          <p:cNvSpPr txBox="1">
            <a:spLocks noChangeArrowheads="1"/>
          </p:cNvSpPr>
          <p:nvPr/>
        </p:nvSpPr>
        <p:spPr bwMode="auto">
          <a:xfrm>
            <a:off x="7035800" y="339725"/>
            <a:ext cx="635000" cy="75882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lIns="0" tIns="12700" rIns="0" bIns="0">
            <a:spAutoFit/>
          </a:bodyPr>
          <a:lstStyle/>
          <a:p>
            <a:pPr marL="12700">
              <a:spcBef>
                <a:spcPts val="100"/>
              </a:spcBef>
            </a:pPr>
            <a:r>
              <a:rPr lang="zh-CN" sz="4800" b="1">
                <a:solidFill>
                  <a:srgbClr val="FFFFFF"/>
                </a:solidFill>
                <a:latin typeface="黑体" panose="02010609060101010101" charset="-122"/>
                <a:ea typeface="黑体" panose="02010609060101010101" charset="-122"/>
              </a:rPr>
              <a:t>录</a:t>
            </a:r>
          </a:p>
        </p:txBody>
      </p:sp>
      <p:sp>
        <p:nvSpPr>
          <p:cNvPr id="24580" name="object 5"/>
          <p:cNvSpPr>
            <a:spLocks noChangeArrowheads="1"/>
          </p:cNvSpPr>
          <p:nvPr/>
        </p:nvSpPr>
        <p:spPr bwMode="auto">
          <a:xfrm>
            <a:off x="5106988" y="88900"/>
            <a:ext cx="1981200" cy="1314450"/>
          </a:xfrm>
          <a:prstGeom prst="rect">
            <a:avLst/>
          </a:prstGeom>
          <a:blipFill dpi="0" rotWithShape="1">
            <a:blip r:embed="rId3" cstate="print"/>
            <a:srcRect/>
            <a:stretch>
              <a:fillRect/>
            </a:stretch>
          </a:blipFill>
          <a:ln w="9525">
            <a:noFill/>
            <a:miter lim="800000"/>
          </a:ln>
        </p:spPr>
        <p:txBody>
          <a:bodyPr lIns="0" tIns="0" rIns="0" bIns="0"/>
          <a:lstStyle/>
          <a:p>
            <a:endParaRPr lang="zh-CN" altLang="zh-CN">
              <a:latin typeface="黑体" panose="02010609060101010101" charset="-122"/>
              <a:ea typeface="黑体" panose="02010609060101010101" charset="-122"/>
            </a:endParaRPr>
          </a:p>
        </p:txBody>
      </p:sp>
      <p:graphicFrame>
        <p:nvGraphicFramePr>
          <p:cNvPr id="6" name="object 6"/>
          <p:cNvGraphicFramePr>
            <a:graphicFrameLocks noGrp="1"/>
          </p:cNvGraphicFramePr>
          <p:nvPr>
            <p:custDataLst>
              <p:tags r:id="rId1"/>
            </p:custDataLst>
          </p:nvPr>
        </p:nvGraphicFramePr>
        <p:xfrm>
          <a:off x="3408363" y="2547938"/>
          <a:ext cx="5316537" cy="3763965"/>
        </p:xfrm>
        <a:graphic>
          <a:graphicData uri="http://schemas.openxmlformats.org/drawingml/2006/table">
            <a:tbl>
              <a:tblPr/>
              <a:tblGrid>
                <a:gridCol w="833437"/>
                <a:gridCol w="1173163"/>
                <a:gridCol w="3309937"/>
              </a:tblGrid>
              <a:tr h="7540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94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zh-CN" sz="32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黑体" panose="02010609060101010101" charset="-122"/>
                          <a:ea typeface="黑体" panose="02010609060101010101" charset="-122"/>
                        </a:rPr>
                        <a:t>1</a:t>
                      </a:r>
                    </a:p>
                  </a:txBody>
                  <a:tcPr marL="0" marR="0" marT="118745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2B5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3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黑体" panose="02010609060101010101" charset="-122"/>
                        <a:ea typeface="黑体" panose="02010609060101010101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EB5AB"/>
                    </a:solidFill>
                  </a:tcPr>
                </a:tc>
                <a:tc>
                  <a:txBody>
                    <a:bodyPr/>
                    <a:lstStyle/>
                    <a:p>
                      <a:pPr marL="35560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175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sz="2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思源黑体 CN Bold" panose="020B0800000000000000" charset="-122"/>
                          <a:ea typeface="思源黑体 CN Bold" panose="020B0800000000000000" charset="-122"/>
                        </a:rPr>
                        <a:t>平滑过渡</a:t>
                      </a:r>
                    </a:p>
                  </a:txBody>
                  <a:tcPr marL="0" marR="0" marT="149225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EB5AB"/>
                    </a:solidFill>
                  </a:tcPr>
                </a:tc>
              </a:tr>
              <a:tr h="7508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3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黑体" panose="02010609060101010101" charset="-122"/>
                        <a:ea typeface="黑体" panose="02010609060101010101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3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黑体" panose="02010609060101010101" charset="-122"/>
                        <a:ea typeface="黑体" panose="02010609060101010101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3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思源黑体 CN Bold" panose="020B0800000000000000" charset="-122"/>
                        <a:ea typeface="思源黑体 CN Bold" panose="020B0800000000000000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540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775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zh-CN" sz="32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黑体" panose="02010609060101010101" charset="-122"/>
                          <a:ea typeface="黑体" panose="02010609060101010101" charset="-122"/>
                        </a:rPr>
                        <a:t>2</a:t>
                      </a:r>
                    </a:p>
                  </a:txBody>
                  <a:tcPr marL="0" marR="0" marT="9906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05A5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3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黑体" panose="02010609060101010101" charset="-122"/>
                        <a:ea typeface="黑体" panose="02010609060101010101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EB5AB"/>
                    </a:solidFill>
                  </a:tcPr>
                </a:tc>
                <a:tc>
                  <a:txBody>
                    <a:bodyPr/>
                    <a:lstStyle/>
                    <a:p>
                      <a:pPr marL="370205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175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思源黑体 CN Bold" panose="020B0800000000000000" charset="-122"/>
                          <a:ea typeface="思源黑体 CN Bold" panose="020B0800000000000000" charset="-122"/>
                        </a:rPr>
                        <a:t>期间结转</a:t>
                      </a:r>
                    </a:p>
                  </a:txBody>
                  <a:tcPr marL="0" marR="0" marT="14986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EB5AB"/>
                    </a:solidFill>
                  </a:tcPr>
                </a:tc>
              </a:tr>
              <a:tr h="7508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3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黑体" panose="02010609060101010101" charset="-122"/>
                        <a:ea typeface="黑体" panose="02010609060101010101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3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黑体" panose="02010609060101010101" charset="-122"/>
                        <a:ea typeface="黑体" panose="02010609060101010101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3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思源黑体 CN Bold" panose="020B0800000000000000" charset="-122"/>
                        <a:ea typeface="思源黑体 CN Bold" panose="020B0800000000000000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540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95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zh-CN" sz="32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黑体" panose="02010609060101010101" charset="-122"/>
                          <a:ea typeface="黑体" panose="02010609060101010101" charset="-122"/>
                        </a:rPr>
                        <a:t>3</a:t>
                      </a:r>
                    </a:p>
                  </a:txBody>
                  <a:tcPr marL="0" marR="0" marT="120014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2B5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3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黑体" panose="02010609060101010101" charset="-122"/>
                        <a:ea typeface="黑体" panose="02010609060101010101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EB5AB"/>
                    </a:solidFill>
                  </a:tcPr>
                </a:tc>
                <a:tc>
                  <a:txBody>
                    <a:bodyPr/>
                    <a:lstStyle/>
                    <a:p>
                      <a:pPr marL="35560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19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sz="2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思源黑体 CN Bold" panose="020B0800000000000000" charset="-122"/>
                          <a:ea typeface="思源黑体 CN Bold" panose="020B0800000000000000" charset="-122"/>
                        </a:rPr>
                        <a:t>常见问题</a:t>
                      </a:r>
                    </a:p>
                  </a:txBody>
                  <a:tcPr marL="0" marR="0" marT="15113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EB5AB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object 2"/>
          <p:cNvSpPr>
            <a:spLocks noGrp="1"/>
          </p:cNvSpPr>
          <p:nvPr>
            <p:ph type="title"/>
          </p:nvPr>
        </p:nvSpPr>
        <p:spPr>
          <a:xfrm>
            <a:off x="2854325" y="546100"/>
            <a:ext cx="3100705" cy="551180"/>
          </a:xfrm>
        </p:spPr>
        <p:txBody>
          <a:bodyPr wrap="square" tIns="13335"/>
          <a:lstStyle/>
          <a:p>
            <a:pPr marL="12700" eaLnBrk="1" hangingPunct="1">
              <a:spcBef>
                <a:spcPts val="100"/>
              </a:spcBef>
            </a:pPr>
            <a:r>
              <a:rPr lang="zh-CN" sz="3200" b="1">
                <a:solidFill>
                  <a:srgbClr val="5EB5AB"/>
                </a:solidFill>
                <a:latin typeface="思源黑体 CN Bold" panose="020B0800000000000000" charset="-122"/>
                <a:ea typeface="思源黑体 CN Bold" panose="020B0800000000000000" charset="-122"/>
              </a:rPr>
              <a:t>期间结转流程</a:t>
            </a:r>
          </a:p>
        </p:txBody>
      </p:sp>
      <p:sp>
        <p:nvSpPr>
          <p:cNvPr id="25602" name="object 3"/>
          <p:cNvSpPr>
            <a:spLocks noChangeArrowheads="1"/>
          </p:cNvSpPr>
          <p:nvPr/>
        </p:nvSpPr>
        <p:spPr bwMode="auto">
          <a:xfrm>
            <a:off x="0" y="552450"/>
            <a:ext cx="2228850" cy="4424363"/>
          </a:xfrm>
          <a:prstGeom prst="rect">
            <a:avLst/>
          </a:prstGeom>
          <a:blipFill dpi="0" rotWithShape="1">
            <a:blip r:embed="rId2" cstate="print"/>
            <a:srcRect/>
            <a:stretch>
              <a:fillRect/>
            </a:stretch>
          </a:blipFill>
          <a:ln w="9525">
            <a:noFill/>
            <a:miter lim="800000"/>
          </a:ln>
        </p:spPr>
        <p:txBody>
          <a:bodyPr lIns="0" tIns="0" rIns="0" bIns="0"/>
          <a:lstStyle/>
          <a:p>
            <a:endParaRPr lang="zh-CN" altLang="zh-CN"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25603" name="object 4"/>
          <p:cNvSpPr txBox="1">
            <a:spLocks noChangeArrowheads="1"/>
          </p:cNvSpPr>
          <p:nvPr/>
        </p:nvSpPr>
        <p:spPr bwMode="auto">
          <a:xfrm>
            <a:off x="177800" y="5362575"/>
            <a:ext cx="1854200" cy="72644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lIns="0" tIns="12700" rIns="0" bIns="0">
            <a:spAutoFit/>
          </a:bodyPr>
          <a:lstStyle/>
          <a:p>
            <a:pPr marL="12700">
              <a:lnSpc>
                <a:spcPct val="129000"/>
              </a:lnSpc>
              <a:spcBef>
                <a:spcPts val="100"/>
              </a:spcBef>
            </a:pPr>
            <a:r>
              <a:rPr lang="zh-CN" b="1">
                <a:solidFill>
                  <a:srgbClr val="FFFFFF"/>
                </a:solidFill>
                <a:latin typeface="思源黑体 CN Bold" panose="020B0800000000000000" charset="-122"/>
                <a:ea typeface="思源黑体 CN Bold" panose="020B0800000000000000" charset="-122"/>
                <a:cs typeface="思源黑体 CN Bold" panose="020B0800000000000000" charset="-122"/>
              </a:rPr>
              <a:t>软件服宝</a:t>
            </a:r>
            <a:r>
              <a:rPr lang="zh-CN" altLang="zh-CN" b="1">
                <a:solidFill>
                  <a:srgbClr val="FFFFFF"/>
                </a:solidFill>
                <a:latin typeface="思源黑体 CN Bold" panose="020B0800000000000000" charset="-122"/>
                <a:ea typeface="思源黑体 CN Bold" panose="020B0800000000000000" charset="-122"/>
                <a:cs typeface="思源黑体 CN Bold" panose="020B0800000000000000" charset="-122"/>
              </a:rPr>
              <a:t>24h</a:t>
            </a:r>
            <a:r>
              <a:rPr lang="zh-CN" b="1">
                <a:solidFill>
                  <a:srgbClr val="FFFFFF"/>
                </a:solidFill>
                <a:latin typeface="思源黑体 CN Bold" panose="020B0800000000000000" charset="-122"/>
                <a:ea typeface="思源黑体 CN Bold" panose="020B0800000000000000" charset="-122"/>
                <a:cs typeface="思源黑体 CN Bold" panose="020B0800000000000000" charset="-122"/>
              </a:rPr>
              <a:t>在线 随问随答极速响应</a:t>
            </a:r>
            <a:endParaRPr lang="zh-CN">
              <a:latin typeface="思源黑体 CN Bold" panose="020B0800000000000000" charset="-122"/>
              <a:ea typeface="思源黑体 CN Bold" panose="020B0800000000000000" charset="-122"/>
              <a:cs typeface="思源黑体 CN Bold" panose="020B0800000000000000" charset="-122"/>
            </a:endParaRPr>
          </a:p>
        </p:txBody>
      </p:sp>
      <p:sp>
        <p:nvSpPr>
          <p:cNvPr id="25604" name="object 5"/>
          <p:cNvSpPr>
            <a:spLocks noChangeArrowheads="1"/>
          </p:cNvSpPr>
          <p:nvPr/>
        </p:nvSpPr>
        <p:spPr bwMode="auto">
          <a:xfrm>
            <a:off x="204788" y="3346450"/>
            <a:ext cx="1819275" cy="1811338"/>
          </a:xfrm>
          <a:prstGeom prst="rect">
            <a:avLst/>
          </a:prstGeom>
          <a:blipFill dpi="0" rotWithShape="1">
            <a:blip r:embed="rId3" cstate="print"/>
            <a:srcRect/>
            <a:stretch>
              <a:fillRect/>
            </a:stretch>
          </a:blipFill>
          <a:ln w="9525">
            <a:noFill/>
            <a:miter lim="800000"/>
          </a:ln>
        </p:spPr>
        <p:txBody>
          <a:bodyPr lIns="0" tIns="0" rIns="0" bIns="0"/>
          <a:lstStyle/>
          <a:p>
            <a:endParaRPr lang="zh-CN" altLang="zh-CN"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2854325" y="1343025"/>
            <a:ext cx="8191500" cy="3705860"/>
          </a:xfrm>
          <a:prstGeom prst="rect">
            <a:avLst/>
          </a:prstGeom>
        </p:spPr>
        <p:txBody>
          <a:bodyPr lIns="0" tIns="12700" rIns="0" bIns="0">
            <a:spAutoFit/>
          </a:bodyPr>
          <a:lstStyle/>
          <a:p>
            <a:pPr marL="12700" algn="just">
              <a:lnSpc>
                <a:spcPct val="150000"/>
              </a:lnSpc>
              <a:spcBef>
                <a:spcPts val="100"/>
              </a:spcBef>
              <a:buFontTx/>
              <a:buAutoNum type="arabicPeriod"/>
              <a:tabLst>
                <a:tab pos="298450" algn="l"/>
              </a:tabLst>
            </a:pPr>
            <a:r>
              <a:rPr lang="zh-CN" sz="2000">
                <a:latin typeface="思源黑体 CN Bold" panose="020B0800000000000000" charset="-122"/>
                <a:ea typeface="思源黑体 CN Bold" panose="020B0800000000000000" charset="-122"/>
                <a:cs typeface="思源黑体 CN Bold" panose="020B0800000000000000" charset="-122"/>
              </a:rPr>
              <a:t>检查需要结转的账套截止的会计期间，是否已经期末处理，如确认已做 期末处理，那按下列要求继续操作，如没有进行期末处理，用账套主管的 身份进行期末处理后再按下列步骤操作；（如果启用了“总账”或“出纳 管理”或“资产管理”，最后一个期末结账的会计期是最后一个财务期末 结账的会计期间。）</a:t>
            </a:r>
          </a:p>
          <a:p>
            <a:pPr marL="12700" algn="just">
              <a:spcBef>
                <a:spcPts val="1200"/>
              </a:spcBef>
              <a:buFontTx/>
              <a:buAutoNum type="arabicPeriod"/>
              <a:tabLst>
                <a:tab pos="298450" algn="l"/>
              </a:tabLst>
            </a:pPr>
            <a:r>
              <a:rPr lang="zh-CN" sz="2000">
                <a:latin typeface="思源黑体 CN Bold" panose="020B0800000000000000" charset="-122"/>
                <a:ea typeface="思源黑体 CN Bold" panose="020B0800000000000000" charset="-122"/>
                <a:cs typeface="思源黑体 CN Bold" panose="020B0800000000000000" charset="-122"/>
              </a:rPr>
              <a:t>用</a:t>
            </a:r>
            <a:r>
              <a:rPr lang="zh-CN" altLang="zh-CN" sz="1600">
                <a:latin typeface="思源黑体 CN Bold" panose="020B0800000000000000" charset="-122"/>
                <a:ea typeface="思源黑体 CN Bold" panose="020B0800000000000000" charset="-122"/>
                <a:cs typeface="思源黑体 CN Bold" panose="020B0800000000000000" charset="-122"/>
              </a:rPr>
              <a:t>ADMIN</a:t>
            </a:r>
            <a:r>
              <a:rPr lang="zh-CN" sz="2000">
                <a:latin typeface="思源黑体 CN Bold" panose="020B0800000000000000" charset="-122"/>
                <a:ea typeface="思源黑体 CN Bold" panose="020B0800000000000000" charset="-122"/>
                <a:cs typeface="思源黑体 CN Bold" panose="020B0800000000000000" charset="-122"/>
              </a:rPr>
              <a:t>身份登录系统管理</a:t>
            </a:r>
            <a:r>
              <a:rPr lang="zh-CN" altLang="zh-CN" sz="2000">
                <a:latin typeface="思源黑体 CN Bold" panose="020B0800000000000000" charset="-122"/>
                <a:ea typeface="思源黑体 CN Bold" panose="020B0800000000000000" charset="-122"/>
                <a:cs typeface="思源黑体 CN Bold" panose="020B0800000000000000" charset="-122"/>
              </a:rPr>
              <a:t>—</a:t>
            </a:r>
            <a:r>
              <a:rPr lang="zh-CN" sz="2000">
                <a:latin typeface="思源黑体 CN Bold" panose="020B0800000000000000" charset="-122"/>
                <a:ea typeface="思源黑体 CN Bold" panose="020B0800000000000000" charset="-122"/>
                <a:cs typeface="思源黑体 CN Bold" panose="020B0800000000000000" charset="-122"/>
              </a:rPr>
              <a:t>账套维护</a:t>
            </a:r>
            <a:r>
              <a:rPr lang="zh-CN" altLang="zh-CN" sz="2000">
                <a:latin typeface="思源黑体 CN Bold" panose="020B0800000000000000" charset="-122"/>
                <a:ea typeface="思源黑体 CN Bold" panose="020B0800000000000000" charset="-122"/>
                <a:cs typeface="思源黑体 CN Bold" panose="020B0800000000000000" charset="-122"/>
              </a:rPr>
              <a:t>– </a:t>
            </a:r>
            <a:r>
              <a:rPr lang="zh-CN" sz="2000">
                <a:latin typeface="思源黑体 CN Bold" panose="020B0800000000000000" charset="-122"/>
                <a:ea typeface="思源黑体 CN Bold" panose="020B0800000000000000" charset="-122"/>
                <a:cs typeface="思源黑体 CN Bold" panose="020B0800000000000000" charset="-122"/>
              </a:rPr>
              <a:t>期间结转；</a:t>
            </a:r>
          </a:p>
          <a:p>
            <a:pPr marL="12700" algn="just">
              <a:lnSpc>
                <a:spcPct val="150000"/>
              </a:lnSpc>
              <a:buFontTx/>
              <a:buAutoNum type="arabicPeriod"/>
              <a:tabLst>
                <a:tab pos="298450" algn="l"/>
              </a:tabLst>
            </a:pPr>
            <a:r>
              <a:rPr lang="zh-CN" sz="2000">
                <a:latin typeface="思源黑体 CN Bold" panose="020B0800000000000000" charset="-122"/>
                <a:ea typeface="思源黑体 CN Bold" panose="020B0800000000000000" charset="-122"/>
                <a:cs typeface="思源黑体 CN Bold" panose="020B0800000000000000" charset="-122"/>
              </a:rPr>
              <a:t>核对填入的信息后点击确定，系统会自动进行账套的备份。因期间结转 不能逆向操作，为了安全起见建议先自行手工备份；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3" name="object 2"/>
          <p:cNvSpPr/>
          <p:nvPr/>
        </p:nvSpPr>
        <p:spPr bwMode="auto">
          <a:xfrm>
            <a:off x="0" y="0"/>
            <a:ext cx="12192000" cy="1930400"/>
          </a:xfrm>
          <a:custGeom>
            <a:avLst/>
            <a:gdLst/>
            <a:ahLst/>
            <a:cxnLst>
              <a:cxn ang="0">
                <a:pos x="12191984" y="0"/>
              </a:cxn>
              <a:cxn ang="0">
                <a:pos x="0" y="0"/>
              </a:cxn>
              <a:cxn ang="0">
                <a:pos x="470" y="502538"/>
              </a:cxn>
              <a:cxn ang="0">
                <a:pos x="6125575" y="1930908"/>
              </a:cxn>
              <a:cxn ang="0">
                <a:pos x="12191984" y="498178"/>
              </a:cxn>
              <a:cxn ang="0">
                <a:pos x="12191984" y="0"/>
              </a:cxn>
            </a:cxnLst>
            <a:rect l="0" t="0" r="r" b="b"/>
            <a:pathLst>
              <a:path w="12192000" h="1931035">
                <a:moveTo>
                  <a:pt x="12191984" y="0"/>
                </a:moveTo>
                <a:lnTo>
                  <a:pt x="0" y="0"/>
                </a:lnTo>
                <a:lnTo>
                  <a:pt x="470" y="502538"/>
                </a:lnTo>
                <a:lnTo>
                  <a:pt x="6125575" y="1930908"/>
                </a:lnTo>
                <a:lnTo>
                  <a:pt x="12191984" y="498178"/>
                </a:lnTo>
                <a:lnTo>
                  <a:pt x="12191984" y="0"/>
                </a:lnTo>
                <a:close/>
              </a:path>
            </a:pathLst>
          </a:custGeom>
          <a:solidFill>
            <a:srgbClr val="E45454"/>
          </a:solidFill>
          <a:ln w="9525">
            <a:noFill/>
            <a:round/>
          </a:ln>
        </p:spPr>
        <p:txBody>
          <a:bodyPr lIns="0" tIns="0" rIns="0" bIns="0"/>
          <a:lstStyle/>
          <a:p>
            <a:endParaRPr lang="zh-CN" altLang="en-US"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8194" name="object 3"/>
          <p:cNvSpPr txBox="1">
            <a:spLocks noChangeArrowheads="1"/>
          </p:cNvSpPr>
          <p:nvPr/>
        </p:nvSpPr>
        <p:spPr bwMode="auto">
          <a:xfrm>
            <a:off x="4435475" y="339725"/>
            <a:ext cx="635000" cy="75882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lIns="0" tIns="12700" rIns="0" bIns="0">
            <a:spAutoFit/>
          </a:bodyPr>
          <a:lstStyle/>
          <a:p>
            <a:pPr marL="12700">
              <a:spcBef>
                <a:spcPts val="100"/>
              </a:spcBef>
            </a:pPr>
            <a:r>
              <a:rPr lang="zh-CN" sz="4800" b="1">
                <a:solidFill>
                  <a:srgbClr val="FFFFFF"/>
                </a:solidFill>
                <a:latin typeface="黑体" panose="02010609060101010101" charset="-122"/>
                <a:ea typeface="黑体" panose="02010609060101010101" charset="-122"/>
              </a:rPr>
              <a:t>目</a:t>
            </a:r>
          </a:p>
        </p:txBody>
      </p:sp>
      <p:sp>
        <p:nvSpPr>
          <p:cNvPr id="8195" name="object 4"/>
          <p:cNvSpPr txBox="1">
            <a:spLocks noChangeArrowheads="1"/>
          </p:cNvSpPr>
          <p:nvPr/>
        </p:nvSpPr>
        <p:spPr bwMode="auto">
          <a:xfrm>
            <a:off x="7035800" y="339725"/>
            <a:ext cx="635000" cy="75882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lIns="0" tIns="12700" rIns="0" bIns="0">
            <a:spAutoFit/>
          </a:bodyPr>
          <a:lstStyle/>
          <a:p>
            <a:pPr marL="12700">
              <a:spcBef>
                <a:spcPts val="100"/>
              </a:spcBef>
            </a:pPr>
            <a:r>
              <a:rPr lang="zh-CN" sz="4800" b="1">
                <a:solidFill>
                  <a:srgbClr val="FFFFFF"/>
                </a:solidFill>
                <a:latin typeface="黑体" panose="02010609060101010101" charset="-122"/>
                <a:ea typeface="黑体" panose="02010609060101010101" charset="-122"/>
              </a:rPr>
              <a:t>录</a:t>
            </a:r>
          </a:p>
        </p:txBody>
      </p:sp>
      <p:sp>
        <p:nvSpPr>
          <p:cNvPr id="8196" name="object 5"/>
          <p:cNvSpPr>
            <a:spLocks noChangeArrowheads="1"/>
          </p:cNvSpPr>
          <p:nvPr/>
        </p:nvSpPr>
        <p:spPr bwMode="auto">
          <a:xfrm>
            <a:off x="5106988" y="88900"/>
            <a:ext cx="1981200" cy="1314450"/>
          </a:xfrm>
          <a:prstGeom prst="rect">
            <a:avLst/>
          </a:prstGeom>
          <a:blipFill dpi="0" rotWithShape="1">
            <a:blip r:embed="rId3" cstate="print"/>
            <a:srcRect/>
            <a:stretch>
              <a:fillRect/>
            </a:stretch>
          </a:blipFill>
          <a:ln w="9525">
            <a:noFill/>
            <a:miter lim="800000"/>
          </a:ln>
        </p:spPr>
        <p:txBody>
          <a:bodyPr lIns="0" tIns="0" rIns="0" bIns="0"/>
          <a:lstStyle/>
          <a:p>
            <a:endParaRPr lang="zh-CN" altLang="zh-CN">
              <a:latin typeface="黑体" panose="02010609060101010101" charset="-122"/>
              <a:ea typeface="黑体" panose="02010609060101010101" charset="-122"/>
            </a:endParaRPr>
          </a:p>
        </p:txBody>
      </p:sp>
      <p:graphicFrame>
        <p:nvGraphicFramePr>
          <p:cNvPr id="6" name="object 6"/>
          <p:cNvGraphicFramePr>
            <a:graphicFrameLocks noGrp="1"/>
          </p:cNvGraphicFramePr>
          <p:nvPr>
            <p:custDataLst>
              <p:tags r:id="rId1"/>
            </p:custDataLst>
          </p:nvPr>
        </p:nvGraphicFramePr>
        <p:xfrm>
          <a:off x="3408363" y="2547938"/>
          <a:ext cx="5316537" cy="3763965"/>
        </p:xfrm>
        <a:graphic>
          <a:graphicData uri="http://schemas.openxmlformats.org/drawingml/2006/table">
            <a:tbl>
              <a:tblPr/>
              <a:tblGrid>
                <a:gridCol w="833437"/>
                <a:gridCol w="1173163"/>
                <a:gridCol w="3309937"/>
              </a:tblGrid>
              <a:tr h="7540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94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zh-CN" sz="32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黑体" panose="02010609060101010101" charset="-122"/>
                          <a:ea typeface="黑体" panose="02010609060101010101" charset="-122"/>
                        </a:rPr>
                        <a:t>1</a:t>
                      </a:r>
                    </a:p>
                  </a:txBody>
                  <a:tcPr marL="0" marR="0" marT="118745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2B5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3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黑体" panose="02010609060101010101" charset="-122"/>
                        <a:ea typeface="黑体" panose="02010609060101010101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EB5AB"/>
                    </a:solidFill>
                  </a:tcPr>
                </a:tc>
                <a:tc>
                  <a:txBody>
                    <a:bodyPr/>
                    <a:lstStyle/>
                    <a:p>
                      <a:pPr marL="35560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175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思源黑体 CN Bold" panose="020B0800000000000000" charset="-122"/>
                          <a:ea typeface="思源黑体 CN Bold" panose="020B0800000000000000" charset="-122"/>
                        </a:rPr>
                        <a:t>平滑过渡</a:t>
                      </a:r>
                    </a:p>
                  </a:txBody>
                  <a:tcPr marL="0" marR="0" marT="149225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EB5AB"/>
                    </a:solidFill>
                  </a:tcPr>
                </a:tc>
              </a:tr>
              <a:tr h="7508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3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黑体" panose="02010609060101010101" charset="-122"/>
                        <a:ea typeface="黑体" panose="02010609060101010101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3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黑体" panose="02010609060101010101" charset="-122"/>
                        <a:ea typeface="黑体" panose="02010609060101010101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3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黑体" panose="02010609060101010101" charset="-122"/>
                        <a:ea typeface="黑体" panose="02010609060101010101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540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775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zh-CN" sz="32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黑体" panose="02010609060101010101" charset="-122"/>
                          <a:ea typeface="黑体" panose="02010609060101010101" charset="-122"/>
                        </a:rPr>
                        <a:t>2</a:t>
                      </a:r>
                    </a:p>
                  </a:txBody>
                  <a:tcPr marL="0" marR="0" marT="9906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05A5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3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黑体" panose="02010609060101010101" charset="-122"/>
                        <a:ea typeface="黑体" panose="02010609060101010101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EB5AB"/>
                    </a:solidFill>
                  </a:tcPr>
                </a:tc>
                <a:tc>
                  <a:txBody>
                    <a:bodyPr/>
                    <a:lstStyle/>
                    <a:p>
                      <a:pPr marL="370205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175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sz="2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思源黑体 CN Bold" panose="020B0800000000000000" charset="-122"/>
                          <a:ea typeface="思源黑体 CN Bold" panose="020B0800000000000000" charset="-122"/>
                        </a:rPr>
                        <a:t>期间结转</a:t>
                      </a:r>
                    </a:p>
                  </a:txBody>
                  <a:tcPr marL="0" marR="0" marT="14986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EB5AB"/>
                    </a:solidFill>
                  </a:tcPr>
                </a:tc>
              </a:tr>
              <a:tr h="7508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3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黑体" panose="02010609060101010101" charset="-122"/>
                        <a:ea typeface="黑体" panose="02010609060101010101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3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黑体" panose="02010609060101010101" charset="-122"/>
                        <a:ea typeface="黑体" panose="02010609060101010101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3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黑体" panose="02010609060101010101" charset="-122"/>
                        <a:ea typeface="黑体" panose="02010609060101010101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540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95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zh-CN" sz="32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黑体" panose="02010609060101010101" charset="-122"/>
                          <a:ea typeface="黑体" panose="02010609060101010101" charset="-122"/>
                        </a:rPr>
                        <a:t>3</a:t>
                      </a:r>
                    </a:p>
                  </a:txBody>
                  <a:tcPr marL="0" marR="0" marT="120014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2B5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3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黑体" panose="02010609060101010101" charset="-122"/>
                        <a:ea typeface="黑体" panose="02010609060101010101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EB5AB"/>
                    </a:solidFill>
                  </a:tcPr>
                </a:tc>
                <a:tc>
                  <a:txBody>
                    <a:bodyPr/>
                    <a:lstStyle/>
                    <a:p>
                      <a:pPr marL="35560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19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sz="2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思源黑体 CN Bold" panose="020B0800000000000000" charset="-122"/>
                          <a:ea typeface="思源黑体 CN Bold" panose="020B0800000000000000" charset="-122"/>
                        </a:rPr>
                        <a:t>常见问题</a:t>
                      </a:r>
                    </a:p>
                  </a:txBody>
                  <a:tcPr marL="0" marR="0" marT="15113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EB5AB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object 2"/>
          <p:cNvSpPr>
            <a:spLocks noChangeArrowheads="1"/>
          </p:cNvSpPr>
          <p:nvPr/>
        </p:nvSpPr>
        <p:spPr bwMode="auto">
          <a:xfrm>
            <a:off x="0" y="552450"/>
            <a:ext cx="2228850" cy="4424363"/>
          </a:xfrm>
          <a:prstGeom prst="rect">
            <a:avLst/>
          </a:prstGeom>
          <a:blipFill dpi="0" rotWithShape="1">
            <a:blip r:embed="rId2" cstate="print"/>
            <a:srcRect/>
            <a:stretch>
              <a:fillRect/>
            </a:stretch>
          </a:blipFill>
          <a:ln w="9525">
            <a:noFill/>
            <a:miter lim="800000"/>
          </a:ln>
        </p:spPr>
        <p:txBody>
          <a:bodyPr lIns="0" tIns="0" rIns="0" bIns="0"/>
          <a:lstStyle/>
          <a:p>
            <a:endParaRPr lang="zh-CN" altLang="zh-CN"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26626" name="object 3"/>
          <p:cNvSpPr txBox="1">
            <a:spLocks noChangeArrowheads="1"/>
          </p:cNvSpPr>
          <p:nvPr/>
        </p:nvSpPr>
        <p:spPr bwMode="auto">
          <a:xfrm>
            <a:off x="177800" y="5362575"/>
            <a:ext cx="1854200" cy="72644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lIns="0" tIns="12700" rIns="0" bIns="0">
            <a:spAutoFit/>
          </a:bodyPr>
          <a:lstStyle/>
          <a:p>
            <a:pPr marL="12700">
              <a:lnSpc>
                <a:spcPct val="129000"/>
              </a:lnSpc>
              <a:spcBef>
                <a:spcPts val="100"/>
              </a:spcBef>
            </a:pPr>
            <a:r>
              <a:rPr lang="zh-CN" b="1">
                <a:solidFill>
                  <a:srgbClr val="FFFFFF"/>
                </a:solidFill>
                <a:latin typeface="思源黑体 CN Bold" panose="020B0800000000000000" charset="-122"/>
                <a:ea typeface="思源黑体 CN Bold" panose="020B0800000000000000" charset="-122"/>
                <a:cs typeface="思源黑体 CN Bold" panose="020B0800000000000000" charset="-122"/>
              </a:rPr>
              <a:t>软件服宝</a:t>
            </a:r>
            <a:r>
              <a:rPr lang="zh-CN" altLang="zh-CN" b="1">
                <a:solidFill>
                  <a:srgbClr val="FFFFFF"/>
                </a:solidFill>
                <a:latin typeface="思源黑体 CN Bold" panose="020B0800000000000000" charset="-122"/>
                <a:ea typeface="思源黑体 CN Bold" panose="020B0800000000000000" charset="-122"/>
                <a:cs typeface="思源黑体 CN Bold" panose="020B0800000000000000" charset="-122"/>
              </a:rPr>
              <a:t>24h</a:t>
            </a:r>
            <a:r>
              <a:rPr lang="zh-CN" b="1">
                <a:solidFill>
                  <a:srgbClr val="FFFFFF"/>
                </a:solidFill>
                <a:latin typeface="思源黑体 CN Bold" panose="020B0800000000000000" charset="-122"/>
                <a:ea typeface="思源黑体 CN Bold" panose="020B0800000000000000" charset="-122"/>
                <a:cs typeface="思源黑体 CN Bold" panose="020B0800000000000000" charset="-122"/>
              </a:rPr>
              <a:t>在线 随问随答极速响应</a:t>
            </a:r>
            <a:endParaRPr lang="zh-CN">
              <a:latin typeface="思源黑体 CN Bold" panose="020B0800000000000000" charset="-122"/>
              <a:ea typeface="思源黑体 CN Bold" panose="020B0800000000000000" charset="-122"/>
              <a:cs typeface="思源黑体 CN Bold" panose="020B0800000000000000" charset="-122"/>
            </a:endParaRPr>
          </a:p>
        </p:txBody>
      </p:sp>
      <p:sp>
        <p:nvSpPr>
          <p:cNvPr id="26627" name="object 4"/>
          <p:cNvSpPr>
            <a:spLocks noChangeArrowheads="1"/>
          </p:cNvSpPr>
          <p:nvPr/>
        </p:nvSpPr>
        <p:spPr bwMode="auto">
          <a:xfrm>
            <a:off x="204788" y="3346450"/>
            <a:ext cx="1819275" cy="1811338"/>
          </a:xfrm>
          <a:prstGeom prst="rect">
            <a:avLst/>
          </a:prstGeom>
          <a:blipFill dpi="0" rotWithShape="1">
            <a:blip r:embed="rId3" cstate="print"/>
            <a:srcRect/>
            <a:stretch>
              <a:fillRect/>
            </a:stretch>
          </a:blipFill>
          <a:ln w="9525">
            <a:noFill/>
            <a:miter lim="800000"/>
          </a:ln>
        </p:spPr>
        <p:txBody>
          <a:bodyPr lIns="0" tIns="0" rIns="0" bIns="0"/>
          <a:lstStyle/>
          <a:p>
            <a:endParaRPr lang="zh-CN" altLang="zh-CN"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2544763" y="241300"/>
            <a:ext cx="9010650" cy="873829"/>
          </a:xfrm>
        </p:spPr>
        <p:txBody>
          <a:bodyPr tIns="12065"/>
          <a:lstStyle/>
          <a:p>
            <a:pPr marL="355600" indent="-342900" algn="l" eaLnBrk="1" hangingPunct="1">
              <a:lnSpc>
                <a:spcPct val="150000"/>
              </a:lnSpc>
              <a:spcBef>
                <a:spcPts val="100"/>
              </a:spcBef>
              <a:tabLst>
                <a:tab pos="353695" algn="l"/>
              </a:tabLst>
            </a:pPr>
            <a:r>
              <a:rPr lang="zh-CN" altLang="zh-CN" dirty="0">
                <a:latin typeface="思源黑体 CN Bold" panose="020B0800000000000000" charset="-122"/>
                <a:ea typeface="思源黑体 CN Bold" panose="020B0800000000000000" charset="-122"/>
                <a:cs typeface="思源黑体 CN Bold" panose="020B0800000000000000" charset="-122"/>
              </a:rPr>
              <a:t>1.	</a:t>
            </a:r>
            <a:r>
              <a:rPr lang="zh-CN" dirty="0">
                <a:latin typeface="思源黑体 CN Bold" panose="020B0800000000000000" charset="-122"/>
                <a:ea typeface="思源黑体 CN Bold" panose="020B0800000000000000" charset="-122"/>
                <a:cs typeface="思源黑体 CN Bold" panose="020B0800000000000000" charset="-122"/>
              </a:rPr>
              <a:t>用账套主管的身份进入账套，检查需要结转的账套截止的会计期间，是否已经期末处理。</a:t>
            </a: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514600" y="1828800"/>
            <a:ext cx="7010400" cy="4514850"/>
          </a:xfrm>
          <a:prstGeom prst="rect">
            <a:avLst/>
          </a:prstGeom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162800" y="990600"/>
            <a:ext cx="4333875" cy="5600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object 2"/>
          <p:cNvSpPr/>
          <p:nvPr/>
        </p:nvSpPr>
        <p:spPr bwMode="auto">
          <a:xfrm>
            <a:off x="0" y="0"/>
            <a:ext cx="2230438" cy="6858000"/>
          </a:xfrm>
          <a:custGeom>
            <a:avLst/>
            <a:gdLst/>
            <a:ahLst/>
            <a:cxnLst>
              <a:cxn ang="0">
                <a:pos x="0" y="6858000"/>
              </a:cxn>
              <a:cxn ang="0">
                <a:pos x="2229612" y="6858000"/>
              </a:cxn>
              <a:cxn ang="0">
                <a:pos x="2229612" y="0"/>
              </a:cxn>
              <a:cxn ang="0">
                <a:pos x="0" y="0"/>
              </a:cxn>
              <a:cxn ang="0">
                <a:pos x="0" y="6858000"/>
              </a:cxn>
            </a:cxnLst>
            <a:rect l="0" t="0" r="r" b="b"/>
            <a:pathLst>
              <a:path w="2230120" h="6858000">
                <a:moveTo>
                  <a:pt x="0" y="6858000"/>
                </a:moveTo>
                <a:lnTo>
                  <a:pt x="2229612" y="6858000"/>
                </a:lnTo>
                <a:lnTo>
                  <a:pt x="2229612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solidFill>
            <a:srgbClr val="E45454"/>
          </a:solidFill>
          <a:ln w="9525">
            <a:noFill/>
            <a:round/>
          </a:ln>
        </p:spPr>
        <p:txBody>
          <a:bodyPr lIns="0" tIns="0" rIns="0" bIns="0"/>
          <a:lstStyle/>
          <a:p>
            <a:endParaRPr lang="zh-CN" altLang="en-US"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27650" name="object 3"/>
          <p:cNvSpPr/>
          <p:nvPr/>
        </p:nvSpPr>
        <p:spPr bwMode="auto">
          <a:xfrm>
            <a:off x="0" y="0"/>
            <a:ext cx="2230438" cy="6858000"/>
          </a:xfrm>
          <a:custGeom>
            <a:avLst/>
            <a:gdLst/>
            <a:ahLst/>
            <a:cxnLst>
              <a:cxn ang="0">
                <a:pos x="0" y="6858000"/>
              </a:cxn>
              <a:cxn ang="0">
                <a:pos x="2229612" y="6858000"/>
              </a:cxn>
              <a:cxn ang="0">
                <a:pos x="2229612" y="0"/>
              </a:cxn>
              <a:cxn ang="0">
                <a:pos x="0" y="0"/>
              </a:cxn>
              <a:cxn ang="0">
                <a:pos x="0" y="6858000"/>
              </a:cxn>
            </a:cxnLst>
            <a:rect l="0" t="0" r="r" b="b"/>
            <a:pathLst>
              <a:path w="2230120" h="6858000">
                <a:moveTo>
                  <a:pt x="0" y="6858000"/>
                </a:moveTo>
                <a:lnTo>
                  <a:pt x="2229612" y="6858000"/>
                </a:lnTo>
                <a:lnTo>
                  <a:pt x="2229612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noFill/>
          <a:ln w="12192">
            <a:solidFill>
              <a:srgbClr val="41709C"/>
            </a:solidFill>
            <a:round/>
          </a:ln>
        </p:spPr>
        <p:txBody>
          <a:bodyPr lIns="0" tIns="0" rIns="0" bIns="0"/>
          <a:lstStyle/>
          <a:p>
            <a:endParaRPr lang="zh-CN" altLang="en-US"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27651" name="object 4"/>
          <p:cNvSpPr>
            <a:spLocks noChangeArrowheads="1"/>
          </p:cNvSpPr>
          <p:nvPr/>
        </p:nvSpPr>
        <p:spPr bwMode="auto">
          <a:xfrm>
            <a:off x="0" y="552450"/>
            <a:ext cx="2228850" cy="4424363"/>
          </a:xfrm>
          <a:prstGeom prst="rect">
            <a:avLst/>
          </a:prstGeom>
          <a:blipFill dpi="0" rotWithShape="1">
            <a:blip r:embed="rId2" cstate="print"/>
            <a:srcRect/>
            <a:stretch>
              <a:fillRect/>
            </a:stretch>
          </a:blipFill>
          <a:ln w="9525">
            <a:noFill/>
            <a:miter lim="800000"/>
          </a:ln>
        </p:spPr>
        <p:txBody>
          <a:bodyPr lIns="0" tIns="0" rIns="0" bIns="0"/>
          <a:lstStyle/>
          <a:p>
            <a:endParaRPr lang="zh-CN" altLang="zh-CN"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27652" name="object 5"/>
          <p:cNvSpPr txBox="1">
            <a:spLocks noChangeArrowheads="1"/>
          </p:cNvSpPr>
          <p:nvPr/>
        </p:nvSpPr>
        <p:spPr bwMode="auto">
          <a:xfrm>
            <a:off x="177800" y="5362575"/>
            <a:ext cx="1854200" cy="72644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lIns="0" tIns="12700" rIns="0" bIns="0">
            <a:spAutoFit/>
          </a:bodyPr>
          <a:lstStyle/>
          <a:p>
            <a:pPr marL="12700">
              <a:lnSpc>
                <a:spcPct val="129000"/>
              </a:lnSpc>
              <a:spcBef>
                <a:spcPts val="100"/>
              </a:spcBef>
            </a:pPr>
            <a:r>
              <a:rPr lang="zh-CN" b="1">
                <a:solidFill>
                  <a:srgbClr val="FFFFFF"/>
                </a:solidFill>
                <a:latin typeface="思源黑体 CN Bold" panose="020B0800000000000000" charset="-122"/>
                <a:ea typeface="思源黑体 CN Bold" panose="020B0800000000000000" charset="-122"/>
                <a:cs typeface="思源黑体 CN Bold" panose="020B0800000000000000" charset="-122"/>
              </a:rPr>
              <a:t>软件服宝</a:t>
            </a:r>
            <a:r>
              <a:rPr lang="zh-CN" altLang="zh-CN" b="1">
                <a:solidFill>
                  <a:srgbClr val="FFFFFF"/>
                </a:solidFill>
                <a:latin typeface="思源黑体 CN Bold" panose="020B0800000000000000" charset="-122"/>
                <a:ea typeface="思源黑体 CN Bold" panose="020B0800000000000000" charset="-122"/>
                <a:cs typeface="思源黑体 CN Bold" panose="020B0800000000000000" charset="-122"/>
              </a:rPr>
              <a:t>24h</a:t>
            </a:r>
            <a:r>
              <a:rPr lang="zh-CN" b="1">
                <a:solidFill>
                  <a:srgbClr val="FFFFFF"/>
                </a:solidFill>
                <a:latin typeface="思源黑体 CN Bold" panose="020B0800000000000000" charset="-122"/>
                <a:ea typeface="思源黑体 CN Bold" panose="020B0800000000000000" charset="-122"/>
                <a:cs typeface="思源黑体 CN Bold" panose="020B0800000000000000" charset="-122"/>
              </a:rPr>
              <a:t>在线 随问随答极速响应</a:t>
            </a:r>
            <a:endParaRPr lang="zh-CN">
              <a:latin typeface="思源黑体 CN Bold" panose="020B0800000000000000" charset="-122"/>
              <a:ea typeface="思源黑体 CN Bold" panose="020B0800000000000000" charset="-122"/>
              <a:cs typeface="思源黑体 CN Bold" panose="020B0800000000000000" charset="-122"/>
            </a:endParaRPr>
          </a:p>
        </p:txBody>
      </p:sp>
      <p:sp>
        <p:nvSpPr>
          <p:cNvPr id="27653" name="object 6"/>
          <p:cNvSpPr>
            <a:spLocks noChangeArrowheads="1"/>
          </p:cNvSpPr>
          <p:nvPr/>
        </p:nvSpPr>
        <p:spPr bwMode="auto">
          <a:xfrm>
            <a:off x="204788" y="3346450"/>
            <a:ext cx="1819275" cy="1811338"/>
          </a:xfrm>
          <a:prstGeom prst="rect">
            <a:avLst/>
          </a:prstGeom>
          <a:blipFill dpi="0" rotWithShape="1">
            <a:blip r:embed="rId3" cstate="print"/>
            <a:srcRect/>
            <a:stretch>
              <a:fillRect/>
            </a:stretch>
          </a:blipFill>
          <a:ln w="9525">
            <a:noFill/>
            <a:miter lim="800000"/>
          </a:ln>
        </p:spPr>
        <p:txBody>
          <a:bodyPr lIns="0" tIns="0" rIns="0" bIns="0"/>
          <a:lstStyle/>
          <a:p>
            <a:endParaRPr lang="zh-CN" altLang="zh-CN"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2545080" y="231775"/>
            <a:ext cx="6094730" cy="320040"/>
          </a:xfrm>
          <a:prstGeom prst="rect">
            <a:avLst/>
          </a:prstGeom>
        </p:spPr>
        <p:txBody>
          <a:bodyPr wrap="square" lIns="0" tIns="12700" rIns="0" bIns="0">
            <a:spAutoFit/>
          </a:bodyPr>
          <a:lstStyle/>
          <a:p>
            <a:pPr marL="12700">
              <a:spcBef>
                <a:spcPts val="100"/>
              </a:spcBef>
            </a:pPr>
            <a:r>
              <a:rPr lang="zh-CN" altLang="zh-CN" sz="2000">
                <a:latin typeface="思源黑体 CN Bold" panose="020B0800000000000000" charset="-122"/>
                <a:ea typeface="思源黑体 CN Bold" panose="020B0800000000000000" charset="-122"/>
                <a:cs typeface="思源黑体 CN Bold" panose="020B0800000000000000" charset="-122"/>
              </a:rPr>
              <a:t>2. </a:t>
            </a:r>
            <a:r>
              <a:rPr lang="zh-CN" sz="2000">
                <a:latin typeface="思源黑体 CN Bold" panose="020B0800000000000000" charset="-122"/>
                <a:ea typeface="思源黑体 CN Bold" panose="020B0800000000000000" charset="-122"/>
                <a:cs typeface="思源黑体 CN Bold" panose="020B0800000000000000" charset="-122"/>
              </a:rPr>
              <a:t>用</a:t>
            </a:r>
            <a:r>
              <a:rPr lang="zh-CN" altLang="zh-CN" sz="1600">
                <a:latin typeface="思源黑体 CN Bold" panose="020B0800000000000000" charset="-122"/>
                <a:ea typeface="思源黑体 CN Bold" panose="020B0800000000000000" charset="-122"/>
                <a:cs typeface="思源黑体 CN Bold" panose="020B0800000000000000" charset="-122"/>
              </a:rPr>
              <a:t>ADMIN</a:t>
            </a:r>
            <a:r>
              <a:rPr lang="zh-CN" sz="2000">
                <a:latin typeface="思源黑体 CN Bold" panose="020B0800000000000000" charset="-122"/>
                <a:ea typeface="思源黑体 CN Bold" panose="020B0800000000000000" charset="-122"/>
                <a:cs typeface="思源黑体 CN Bold" panose="020B0800000000000000" charset="-122"/>
              </a:rPr>
              <a:t>身份登录系统管理</a:t>
            </a:r>
            <a:r>
              <a:rPr lang="zh-CN" altLang="zh-CN" sz="2000">
                <a:latin typeface="思源黑体 CN Bold" panose="020B0800000000000000" charset="-122"/>
                <a:ea typeface="思源黑体 CN Bold" panose="020B0800000000000000" charset="-122"/>
                <a:cs typeface="思源黑体 CN Bold" panose="020B0800000000000000" charset="-122"/>
              </a:rPr>
              <a:t>—</a:t>
            </a:r>
            <a:r>
              <a:rPr lang="zh-CN" sz="2000">
                <a:latin typeface="思源黑体 CN Bold" panose="020B0800000000000000" charset="-122"/>
                <a:ea typeface="思源黑体 CN Bold" panose="020B0800000000000000" charset="-122"/>
                <a:cs typeface="思源黑体 CN Bold" panose="020B0800000000000000" charset="-122"/>
              </a:rPr>
              <a:t>账套维护</a:t>
            </a:r>
            <a:r>
              <a:rPr lang="zh-CN" altLang="zh-CN" sz="2000">
                <a:latin typeface="思源黑体 CN Bold" panose="020B0800000000000000" charset="-122"/>
                <a:ea typeface="思源黑体 CN Bold" panose="020B0800000000000000" charset="-122"/>
                <a:cs typeface="思源黑体 CN Bold" panose="020B0800000000000000" charset="-122"/>
              </a:rPr>
              <a:t>– </a:t>
            </a:r>
            <a:r>
              <a:rPr lang="zh-CN" sz="2000">
                <a:latin typeface="思源黑体 CN Bold" panose="020B0800000000000000" charset="-122"/>
                <a:ea typeface="思源黑体 CN Bold" panose="020B0800000000000000" charset="-122"/>
                <a:cs typeface="思源黑体 CN Bold" panose="020B0800000000000000" charset="-122"/>
              </a:rPr>
              <a:t>期间结转</a:t>
            </a:r>
          </a:p>
        </p:txBody>
      </p:sp>
      <p:pic>
        <p:nvPicPr>
          <p:cNvPr id="27655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19709" y="942975"/>
            <a:ext cx="2913063" cy="312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6" name="图片 1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562600" y="1512183"/>
            <a:ext cx="6629400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895600" y="4343400"/>
            <a:ext cx="7610475" cy="200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object 2"/>
          <p:cNvSpPr/>
          <p:nvPr/>
        </p:nvSpPr>
        <p:spPr bwMode="auto">
          <a:xfrm>
            <a:off x="0" y="0"/>
            <a:ext cx="2230438" cy="6858000"/>
          </a:xfrm>
          <a:custGeom>
            <a:avLst/>
            <a:gdLst/>
            <a:ahLst/>
            <a:cxnLst>
              <a:cxn ang="0">
                <a:pos x="0" y="6858000"/>
              </a:cxn>
              <a:cxn ang="0">
                <a:pos x="2229612" y="6858000"/>
              </a:cxn>
              <a:cxn ang="0">
                <a:pos x="2229612" y="0"/>
              </a:cxn>
              <a:cxn ang="0">
                <a:pos x="0" y="0"/>
              </a:cxn>
              <a:cxn ang="0">
                <a:pos x="0" y="6858000"/>
              </a:cxn>
            </a:cxnLst>
            <a:rect l="0" t="0" r="r" b="b"/>
            <a:pathLst>
              <a:path w="2230120" h="6858000">
                <a:moveTo>
                  <a:pt x="0" y="6858000"/>
                </a:moveTo>
                <a:lnTo>
                  <a:pt x="2229612" y="6858000"/>
                </a:lnTo>
                <a:lnTo>
                  <a:pt x="2229612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solidFill>
            <a:srgbClr val="E45454"/>
          </a:solidFill>
          <a:ln w="9525">
            <a:noFill/>
            <a:round/>
          </a:ln>
        </p:spPr>
        <p:txBody>
          <a:bodyPr lIns="0" tIns="0" rIns="0" bIns="0"/>
          <a:lstStyle/>
          <a:p>
            <a:endParaRPr lang="zh-CN" altLang="en-US"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28674" name="object 3"/>
          <p:cNvSpPr/>
          <p:nvPr/>
        </p:nvSpPr>
        <p:spPr bwMode="auto">
          <a:xfrm>
            <a:off x="0" y="0"/>
            <a:ext cx="2230438" cy="6858000"/>
          </a:xfrm>
          <a:custGeom>
            <a:avLst/>
            <a:gdLst/>
            <a:ahLst/>
            <a:cxnLst>
              <a:cxn ang="0">
                <a:pos x="0" y="6858000"/>
              </a:cxn>
              <a:cxn ang="0">
                <a:pos x="2229612" y="6858000"/>
              </a:cxn>
              <a:cxn ang="0">
                <a:pos x="2229612" y="0"/>
              </a:cxn>
              <a:cxn ang="0">
                <a:pos x="0" y="0"/>
              </a:cxn>
              <a:cxn ang="0">
                <a:pos x="0" y="6858000"/>
              </a:cxn>
            </a:cxnLst>
            <a:rect l="0" t="0" r="r" b="b"/>
            <a:pathLst>
              <a:path w="2230120" h="6858000">
                <a:moveTo>
                  <a:pt x="0" y="6858000"/>
                </a:moveTo>
                <a:lnTo>
                  <a:pt x="2229612" y="6858000"/>
                </a:lnTo>
                <a:lnTo>
                  <a:pt x="2229612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noFill/>
          <a:ln w="12192">
            <a:solidFill>
              <a:srgbClr val="41709C"/>
            </a:solidFill>
            <a:round/>
          </a:ln>
        </p:spPr>
        <p:txBody>
          <a:bodyPr lIns="0" tIns="0" rIns="0" bIns="0"/>
          <a:lstStyle/>
          <a:p>
            <a:endParaRPr lang="zh-CN" altLang="en-US"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28675" name="object 4"/>
          <p:cNvSpPr>
            <a:spLocks noChangeArrowheads="1"/>
          </p:cNvSpPr>
          <p:nvPr/>
        </p:nvSpPr>
        <p:spPr bwMode="auto">
          <a:xfrm>
            <a:off x="0" y="552450"/>
            <a:ext cx="2228850" cy="4424363"/>
          </a:xfrm>
          <a:prstGeom prst="rect">
            <a:avLst/>
          </a:prstGeom>
          <a:blipFill dpi="0" rotWithShape="1">
            <a:blip r:embed="rId2" cstate="print"/>
            <a:srcRect/>
            <a:stretch>
              <a:fillRect/>
            </a:stretch>
          </a:blipFill>
          <a:ln w="9525">
            <a:noFill/>
            <a:miter lim="800000"/>
          </a:ln>
        </p:spPr>
        <p:txBody>
          <a:bodyPr lIns="0" tIns="0" rIns="0" bIns="0"/>
          <a:lstStyle/>
          <a:p>
            <a:endParaRPr lang="zh-CN" altLang="zh-CN"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28676" name="object 5"/>
          <p:cNvSpPr txBox="1">
            <a:spLocks noChangeArrowheads="1"/>
          </p:cNvSpPr>
          <p:nvPr/>
        </p:nvSpPr>
        <p:spPr bwMode="auto">
          <a:xfrm>
            <a:off x="177800" y="5362575"/>
            <a:ext cx="1854200" cy="72644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lIns="0" tIns="12700" rIns="0" bIns="0">
            <a:spAutoFit/>
          </a:bodyPr>
          <a:lstStyle/>
          <a:p>
            <a:pPr marL="12700">
              <a:lnSpc>
                <a:spcPct val="129000"/>
              </a:lnSpc>
              <a:spcBef>
                <a:spcPts val="100"/>
              </a:spcBef>
            </a:pPr>
            <a:r>
              <a:rPr lang="zh-CN" b="1">
                <a:solidFill>
                  <a:srgbClr val="FFFFFF"/>
                </a:solidFill>
                <a:latin typeface="思源黑体 CN Bold" panose="020B0800000000000000" charset="-122"/>
                <a:ea typeface="思源黑体 CN Bold" panose="020B0800000000000000" charset="-122"/>
                <a:cs typeface="思源黑体 CN Bold" panose="020B0800000000000000" charset="-122"/>
              </a:rPr>
              <a:t>软件服宝</a:t>
            </a:r>
            <a:r>
              <a:rPr lang="zh-CN" altLang="zh-CN" b="1">
                <a:solidFill>
                  <a:srgbClr val="FFFFFF"/>
                </a:solidFill>
                <a:latin typeface="思源黑体 CN Bold" panose="020B0800000000000000" charset="-122"/>
                <a:ea typeface="思源黑体 CN Bold" panose="020B0800000000000000" charset="-122"/>
                <a:cs typeface="思源黑体 CN Bold" panose="020B0800000000000000" charset="-122"/>
              </a:rPr>
              <a:t>24h</a:t>
            </a:r>
            <a:r>
              <a:rPr lang="zh-CN" b="1">
                <a:solidFill>
                  <a:srgbClr val="FFFFFF"/>
                </a:solidFill>
                <a:latin typeface="思源黑体 CN Bold" panose="020B0800000000000000" charset="-122"/>
                <a:ea typeface="思源黑体 CN Bold" panose="020B0800000000000000" charset="-122"/>
                <a:cs typeface="思源黑体 CN Bold" panose="020B0800000000000000" charset="-122"/>
              </a:rPr>
              <a:t>在线 随问随答极速响应</a:t>
            </a:r>
            <a:endParaRPr lang="zh-CN">
              <a:latin typeface="思源黑体 CN Bold" panose="020B0800000000000000" charset="-122"/>
              <a:ea typeface="思源黑体 CN Bold" panose="020B0800000000000000" charset="-122"/>
              <a:cs typeface="思源黑体 CN Bold" panose="020B0800000000000000" charset="-122"/>
            </a:endParaRPr>
          </a:p>
        </p:txBody>
      </p:sp>
      <p:sp>
        <p:nvSpPr>
          <p:cNvPr id="28677" name="object 6"/>
          <p:cNvSpPr>
            <a:spLocks noChangeArrowheads="1"/>
          </p:cNvSpPr>
          <p:nvPr/>
        </p:nvSpPr>
        <p:spPr bwMode="auto">
          <a:xfrm>
            <a:off x="204788" y="3346450"/>
            <a:ext cx="1819275" cy="1811338"/>
          </a:xfrm>
          <a:prstGeom prst="rect">
            <a:avLst/>
          </a:prstGeom>
          <a:blipFill dpi="0" rotWithShape="1">
            <a:blip r:embed="rId3" cstate="print"/>
            <a:srcRect/>
            <a:stretch>
              <a:fillRect/>
            </a:stretch>
          </a:blipFill>
          <a:ln w="9525">
            <a:noFill/>
            <a:miter lim="800000"/>
          </a:ln>
        </p:spPr>
        <p:txBody>
          <a:bodyPr lIns="0" tIns="0" rIns="0" bIns="0"/>
          <a:lstStyle/>
          <a:p>
            <a:endParaRPr lang="zh-CN" altLang="zh-CN"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2545080" y="231775"/>
            <a:ext cx="4297045" cy="320040"/>
          </a:xfrm>
          <a:prstGeom prst="rect">
            <a:avLst/>
          </a:prstGeom>
        </p:spPr>
        <p:txBody>
          <a:bodyPr wrap="square" lIns="0" tIns="12700" rIns="0" bIns="0">
            <a:spAutoFit/>
          </a:bodyPr>
          <a:lstStyle/>
          <a:p>
            <a:pPr marL="12700">
              <a:spcBef>
                <a:spcPts val="100"/>
              </a:spcBef>
            </a:pPr>
            <a:r>
              <a:rPr lang="zh-CN" altLang="zh-CN" sz="2000">
                <a:latin typeface="思源黑体 CN Bold" panose="020B0800000000000000" charset="-122"/>
                <a:ea typeface="思源黑体 CN Bold" panose="020B0800000000000000" charset="-122"/>
                <a:cs typeface="思源黑体 CN Bold" panose="020B0800000000000000" charset="-122"/>
              </a:rPr>
              <a:t>3. </a:t>
            </a:r>
            <a:r>
              <a:rPr lang="zh-CN" sz="2000">
                <a:latin typeface="思源黑体 CN Bold" panose="020B0800000000000000" charset="-122"/>
                <a:ea typeface="思源黑体 CN Bold" panose="020B0800000000000000" charset="-122"/>
                <a:cs typeface="思源黑体 CN Bold" panose="020B0800000000000000" charset="-122"/>
              </a:rPr>
              <a:t>结</a:t>
            </a:r>
            <a:r>
              <a:rPr lang="zh-CN" altLang="en-US" sz="2000">
                <a:latin typeface="思源黑体 CN Bold" panose="020B0800000000000000" charset="-122"/>
                <a:ea typeface="思源黑体 CN Bold" panose="020B0800000000000000" charset="-122"/>
                <a:cs typeface="思源黑体 CN Bold" panose="020B0800000000000000" charset="-122"/>
              </a:rPr>
              <a:t>转</a:t>
            </a:r>
            <a:r>
              <a:rPr lang="zh-CN" sz="2000">
                <a:latin typeface="思源黑体 CN Bold" panose="020B0800000000000000" charset="-122"/>
                <a:ea typeface="思源黑体 CN Bold" panose="020B0800000000000000" charset="-122"/>
                <a:cs typeface="思源黑体 CN Bold" panose="020B0800000000000000" charset="-122"/>
              </a:rPr>
              <a:t>方式分为按余额或按明细结转</a:t>
            </a: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86200" y="685800"/>
            <a:ext cx="4314825" cy="6076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object 2"/>
          <p:cNvSpPr>
            <a:spLocks noChangeArrowheads="1"/>
          </p:cNvSpPr>
          <p:nvPr/>
        </p:nvSpPr>
        <p:spPr bwMode="auto">
          <a:xfrm>
            <a:off x="0" y="552450"/>
            <a:ext cx="2228850" cy="4424363"/>
          </a:xfrm>
          <a:prstGeom prst="rect">
            <a:avLst/>
          </a:prstGeom>
          <a:blipFill dpi="0" rotWithShape="1">
            <a:blip r:embed="rId2" cstate="print"/>
            <a:srcRect/>
            <a:stretch>
              <a:fillRect/>
            </a:stretch>
          </a:blipFill>
          <a:ln w="9525">
            <a:noFill/>
            <a:miter lim="800000"/>
          </a:ln>
        </p:spPr>
        <p:txBody>
          <a:bodyPr lIns="0" tIns="0" rIns="0" bIns="0"/>
          <a:lstStyle/>
          <a:p>
            <a:endParaRPr lang="zh-CN" altLang="en-US"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29698" name="object 3"/>
          <p:cNvSpPr txBox="1">
            <a:spLocks noChangeArrowheads="1"/>
          </p:cNvSpPr>
          <p:nvPr/>
        </p:nvSpPr>
        <p:spPr bwMode="auto">
          <a:xfrm>
            <a:off x="177800" y="5362575"/>
            <a:ext cx="1854200" cy="72644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lIns="0" tIns="12700" rIns="0" bIns="0">
            <a:spAutoFit/>
          </a:bodyPr>
          <a:lstStyle/>
          <a:p>
            <a:pPr marL="12700">
              <a:lnSpc>
                <a:spcPct val="129000"/>
              </a:lnSpc>
              <a:spcBef>
                <a:spcPts val="100"/>
              </a:spcBef>
            </a:pPr>
            <a:r>
              <a:rPr lang="zh-CN" altLang="en-US" b="1">
                <a:solidFill>
                  <a:srgbClr val="FFFFFF"/>
                </a:solidFill>
                <a:latin typeface="思源黑体 CN Bold" panose="020B0800000000000000" charset="-122"/>
                <a:ea typeface="思源黑体 CN Bold" panose="020B0800000000000000" charset="-122"/>
                <a:cs typeface="思源黑体 CN Bold" panose="020B0800000000000000" charset="-122"/>
              </a:rPr>
              <a:t>软件服宝</a:t>
            </a:r>
            <a:r>
              <a:rPr lang="en-US" altLang="zh-CN" b="1">
                <a:solidFill>
                  <a:srgbClr val="FFFFFF"/>
                </a:solidFill>
                <a:latin typeface="思源黑体 CN Bold" panose="020B0800000000000000" charset="-122"/>
                <a:ea typeface="思源黑体 CN Bold" panose="020B0800000000000000" charset="-122"/>
                <a:cs typeface="思源黑体 CN Bold" panose="020B0800000000000000" charset="-122"/>
              </a:rPr>
              <a:t>24h</a:t>
            </a:r>
            <a:r>
              <a:rPr lang="zh-CN" altLang="en-US" b="1">
                <a:solidFill>
                  <a:srgbClr val="FFFFFF"/>
                </a:solidFill>
                <a:latin typeface="思源黑体 CN Bold" panose="020B0800000000000000" charset="-122"/>
                <a:ea typeface="思源黑体 CN Bold" panose="020B0800000000000000" charset="-122"/>
                <a:cs typeface="思源黑体 CN Bold" panose="020B0800000000000000" charset="-122"/>
              </a:rPr>
              <a:t>在线 随问随答极速响应</a:t>
            </a:r>
            <a:endParaRPr lang="zh-CN" altLang="en-US">
              <a:latin typeface="思源黑体 CN Bold" panose="020B0800000000000000" charset="-122"/>
              <a:ea typeface="思源黑体 CN Bold" panose="020B0800000000000000" charset="-122"/>
              <a:cs typeface="思源黑体 CN Bold" panose="020B0800000000000000" charset="-122"/>
            </a:endParaRPr>
          </a:p>
        </p:txBody>
      </p:sp>
      <p:sp>
        <p:nvSpPr>
          <p:cNvPr id="29699" name="object 4"/>
          <p:cNvSpPr>
            <a:spLocks noChangeArrowheads="1"/>
          </p:cNvSpPr>
          <p:nvPr/>
        </p:nvSpPr>
        <p:spPr bwMode="auto">
          <a:xfrm>
            <a:off x="204788" y="3346450"/>
            <a:ext cx="1819275" cy="1811338"/>
          </a:xfrm>
          <a:prstGeom prst="rect">
            <a:avLst/>
          </a:prstGeom>
          <a:blipFill dpi="0" rotWithShape="1">
            <a:blip r:embed="rId3" cstate="print"/>
            <a:srcRect/>
            <a:stretch>
              <a:fillRect/>
            </a:stretch>
          </a:blipFill>
          <a:ln w="9525">
            <a:noFill/>
            <a:miter lim="800000"/>
          </a:ln>
        </p:spPr>
        <p:txBody>
          <a:bodyPr lIns="0" tIns="0" rIns="0" bIns="0"/>
          <a:lstStyle/>
          <a:p>
            <a:endParaRPr lang="zh-CN" altLang="en-US"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2884488" y="571500"/>
            <a:ext cx="4783137" cy="366395"/>
          </a:xfrm>
        </p:spPr>
        <p:txBody>
          <a:bodyPr tIns="13335"/>
          <a:lstStyle/>
          <a:p>
            <a:pPr marL="12700" eaLnBrk="1" hangingPunct="1">
              <a:spcBef>
                <a:spcPts val="100"/>
              </a:spcBef>
            </a:pPr>
            <a:r>
              <a:rPr lang="en-US" altLang="zh-CN">
                <a:latin typeface="思源黑体 CN Bold" panose="020B0800000000000000" charset="-122"/>
                <a:ea typeface="思源黑体 CN Bold" panose="020B0800000000000000" charset="-122"/>
                <a:cs typeface="思源黑体 CN Bold" panose="020B0800000000000000" charset="-122"/>
              </a:rPr>
              <a:t>3. 1</a:t>
            </a:r>
            <a:r>
              <a:rPr lang="zh-CN" altLang="en-US">
                <a:latin typeface="思源黑体 CN Bold" panose="020B0800000000000000" charset="-122"/>
                <a:ea typeface="思源黑体 CN Bold" panose="020B0800000000000000" charset="-122"/>
                <a:cs typeface="思源黑体 CN Bold" panose="020B0800000000000000" charset="-122"/>
              </a:rPr>
              <a:t>当往来核销结转方式为“按余额”时</a:t>
            </a:r>
            <a:r>
              <a:rPr lang="zh-CN" altLang="en-US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：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2884488" y="876300"/>
            <a:ext cx="8562975" cy="3242945"/>
          </a:xfrm>
          <a:prstGeom prst="rect">
            <a:avLst/>
          </a:prstGeom>
        </p:spPr>
        <p:txBody>
          <a:bodyPr lIns="0" tIns="165100" rIns="0" bIns="0">
            <a:spAutoFit/>
          </a:bodyPr>
          <a:lstStyle/>
          <a:p>
            <a:pPr marL="671830" indent="-659130">
              <a:spcBef>
                <a:spcPts val="1300"/>
              </a:spcBef>
              <a:buSzPct val="95000"/>
              <a:tabLst>
                <a:tab pos="671195" algn="l"/>
              </a:tabLst>
            </a:pPr>
            <a:r>
              <a:rPr lang="en-US" altLang="zh-CN" sz="2000">
                <a:latin typeface="思源黑体 CN Bold" panose="020B0800000000000000" charset="-122"/>
                <a:ea typeface="思源黑体 CN Bold" panose="020B0800000000000000" charset="-122"/>
                <a:cs typeface="思源黑体 CN Bold" panose="020B0800000000000000" charset="-122"/>
              </a:rPr>
              <a:t>1.</a:t>
            </a:r>
            <a:r>
              <a:rPr lang="zh-CN" altLang="en-US" sz="2000">
                <a:latin typeface="思源黑体 CN Bold" panose="020B0800000000000000" charset="-122"/>
                <a:ea typeface="思源黑体 CN Bold" panose="020B0800000000000000" charset="-122"/>
                <a:cs typeface="思源黑体 CN Bold" panose="020B0800000000000000" charset="-122"/>
              </a:rPr>
              <a:t>应收应付、预收预付、其他应收应付、收入及费用将按“往来单</a:t>
            </a:r>
          </a:p>
          <a:p>
            <a:pPr marL="671830" indent="-659130">
              <a:lnSpc>
                <a:spcPct val="150000"/>
              </a:lnSpc>
              <a:tabLst>
                <a:tab pos="671195" algn="l"/>
              </a:tabLst>
            </a:pPr>
            <a:r>
              <a:rPr lang="zh-CN" altLang="en-US" sz="2000">
                <a:latin typeface="思源黑体 CN Bold" panose="020B0800000000000000" charset="-122"/>
                <a:ea typeface="思源黑体 CN Bold" panose="020B0800000000000000" charset="-122"/>
                <a:cs typeface="思源黑体 CN Bold" panose="020B0800000000000000" charset="-122"/>
              </a:rPr>
              <a:t>位”“业务员”“部门”“项目”“币种”维度将对应余额进行 汇总，结转至新账套的往来期初余额。</a:t>
            </a:r>
          </a:p>
          <a:p>
            <a:pPr marL="671830" indent="-659130">
              <a:spcBef>
                <a:spcPts val="1200"/>
              </a:spcBef>
              <a:buSzPct val="95000"/>
              <a:tabLst>
                <a:tab pos="671195" algn="l"/>
              </a:tabLst>
            </a:pPr>
            <a:r>
              <a:rPr lang="en-US" altLang="zh-CN" sz="2000">
                <a:latin typeface="思源黑体 CN Bold" panose="020B0800000000000000" charset="-122"/>
                <a:ea typeface="思源黑体 CN Bold" panose="020B0800000000000000" charset="-122"/>
                <a:cs typeface="思源黑体 CN Bold" panose="020B0800000000000000" charset="-122"/>
              </a:rPr>
              <a:t>2.</a:t>
            </a:r>
            <a:r>
              <a:rPr lang="zh-CN" altLang="en-US" sz="2000">
                <a:latin typeface="思源黑体 CN Bold" panose="020B0800000000000000" charset="-122"/>
                <a:ea typeface="思源黑体 CN Bold" panose="020B0800000000000000" charset="-122"/>
                <a:cs typeface="思源黑体 CN Bold" panose="020B0800000000000000" charset="-122"/>
              </a:rPr>
              <a:t>往来期初余额可进行查看和修改。</a:t>
            </a:r>
          </a:p>
          <a:p>
            <a:pPr marL="671830" indent="-659130">
              <a:lnSpc>
                <a:spcPct val="150000"/>
              </a:lnSpc>
              <a:buSzPct val="95000"/>
              <a:tabLst>
                <a:tab pos="671195" algn="l"/>
              </a:tabLst>
            </a:pPr>
            <a:r>
              <a:rPr lang="zh-CN" altLang="en-US" sz="2000">
                <a:latin typeface="思源黑体 CN Bold" panose="020B0800000000000000" charset="-122"/>
                <a:ea typeface="思源黑体 CN Bold" panose="020B0800000000000000" charset="-122"/>
                <a:cs typeface="思源黑体 CN Bold" panose="020B0800000000000000" charset="-122"/>
              </a:rPr>
              <a:t>对于仅剩往来款项未结清，其余业务已流转完毕的单据，将不再进行结转。</a:t>
            </a:r>
          </a:p>
          <a:p>
            <a:pPr marL="671830" indent="-659130">
              <a:spcBef>
                <a:spcPts val="1200"/>
              </a:spcBef>
              <a:buSzPct val="95000"/>
              <a:tabLst>
                <a:tab pos="671195" algn="l"/>
              </a:tabLst>
            </a:pPr>
            <a:r>
              <a:rPr lang="en-US" altLang="zh-CN" sz="2000">
                <a:latin typeface="思源黑体 CN Bold" panose="020B0800000000000000" charset="-122"/>
                <a:ea typeface="思源黑体 CN Bold" panose="020B0800000000000000" charset="-122"/>
                <a:cs typeface="思源黑体 CN Bold" panose="020B0800000000000000" charset="-122"/>
              </a:rPr>
              <a:t>3.</a:t>
            </a:r>
            <a:r>
              <a:rPr lang="zh-CN" altLang="en-US" sz="2000">
                <a:latin typeface="思源黑体 CN Bold" panose="020B0800000000000000" charset="-122"/>
                <a:ea typeface="思源黑体 CN Bold" panose="020B0800000000000000" charset="-122"/>
                <a:cs typeface="思源黑体 CN Bold" panose="020B0800000000000000" charset="-122"/>
              </a:rPr>
              <a:t>结转前的数据无法再按明细进行账龄分析，结转后部分单据数据不能再</a:t>
            </a:r>
          </a:p>
          <a:p>
            <a:pPr marL="671830" indent="-659130">
              <a:spcBef>
                <a:spcPts val="1200"/>
              </a:spcBef>
              <a:tabLst>
                <a:tab pos="671195" algn="l"/>
              </a:tabLst>
            </a:pPr>
            <a:r>
              <a:rPr lang="zh-CN" altLang="en-US" sz="2000">
                <a:latin typeface="思源黑体 CN Bold" panose="020B0800000000000000" charset="-122"/>
                <a:ea typeface="思源黑体 CN Bold" panose="020B0800000000000000" charset="-122"/>
                <a:cs typeface="思源黑体 CN Bold" panose="020B0800000000000000" charset="-122"/>
              </a:rPr>
              <a:t>进行联查，结转后的账套容量将变小。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object 2"/>
          <p:cNvSpPr>
            <a:spLocks noChangeArrowheads="1"/>
          </p:cNvSpPr>
          <p:nvPr/>
        </p:nvSpPr>
        <p:spPr bwMode="auto">
          <a:xfrm>
            <a:off x="0" y="552450"/>
            <a:ext cx="2228850" cy="4424363"/>
          </a:xfrm>
          <a:prstGeom prst="rect">
            <a:avLst/>
          </a:prstGeom>
          <a:blipFill dpi="0" rotWithShape="1">
            <a:blip r:embed="rId2" cstate="print"/>
            <a:srcRect/>
            <a:stretch>
              <a:fillRect/>
            </a:stretch>
          </a:blipFill>
          <a:ln w="9525">
            <a:noFill/>
            <a:miter lim="800000"/>
          </a:ln>
        </p:spPr>
        <p:txBody>
          <a:bodyPr lIns="0" tIns="0" rIns="0" bIns="0"/>
          <a:lstStyle/>
          <a:p>
            <a:endParaRPr lang="zh-CN" altLang="zh-CN"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30722" name="object 3"/>
          <p:cNvSpPr txBox="1">
            <a:spLocks noChangeArrowheads="1"/>
          </p:cNvSpPr>
          <p:nvPr/>
        </p:nvSpPr>
        <p:spPr bwMode="auto">
          <a:xfrm>
            <a:off x="177800" y="5362575"/>
            <a:ext cx="1854200" cy="72644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lIns="0" tIns="12700" rIns="0" bIns="0">
            <a:spAutoFit/>
          </a:bodyPr>
          <a:lstStyle/>
          <a:p>
            <a:pPr marL="12700">
              <a:lnSpc>
                <a:spcPct val="129000"/>
              </a:lnSpc>
              <a:spcBef>
                <a:spcPts val="100"/>
              </a:spcBef>
            </a:pPr>
            <a:r>
              <a:rPr lang="zh-CN" b="1">
                <a:solidFill>
                  <a:srgbClr val="FFFFFF"/>
                </a:solidFill>
                <a:latin typeface="思源黑体 CN Bold" panose="020B0800000000000000" charset="-122"/>
                <a:ea typeface="思源黑体 CN Bold" panose="020B0800000000000000" charset="-122"/>
                <a:cs typeface="思源黑体 CN Bold" panose="020B0800000000000000" charset="-122"/>
              </a:rPr>
              <a:t>软件服宝</a:t>
            </a:r>
            <a:r>
              <a:rPr lang="zh-CN" altLang="zh-CN" b="1">
                <a:solidFill>
                  <a:srgbClr val="FFFFFF"/>
                </a:solidFill>
                <a:latin typeface="思源黑体 CN Bold" panose="020B0800000000000000" charset="-122"/>
                <a:ea typeface="思源黑体 CN Bold" panose="020B0800000000000000" charset="-122"/>
                <a:cs typeface="思源黑体 CN Bold" panose="020B0800000000000000" charset="-122"/>
              </a:rPr>
              <a:t>24h</a:t>
            </a:r>
            <a:r>
              <a:rPr lang="zh-CN" b="1">
                <a:solidFill>
                  <a:srgbClr val="FFFFFF"/>
                </a:solidFill>
                <a:latin typeface="思源黑体 CN Bold" panose="020B0800000000000000" charset="-122"/>
                <a:ea typeface="思源黑体 CN Bold" panose="020B0800000000000000" charset="-122"/>
                <a:cs typeface="思源黑体 CN Bold" panose="020B0800000000000000" charset="-122"/>
              </a:rPr>
              <a:t>在线 随问随答极速响应</a:t>
            </a:r>
            <a:endParaRPr lang="zh-CN">
              <a:latin typeface="思源黑体 CN Bold" panose="020B0800000000000000" charset="-122"/>
              <a:ea typeface="思源黑体 CN Bold" panose="020B0800000000000000" charset="-122"/>
              <a:cs typeface="思源黑体 CN Bold" panose="020B0800000000000000" charset="-122"/>
            </a:endParaRPr>
          </a:p>
        </p:txBody>
      </p:sp>
      <p:sp>
        <p:nvSpPr>
          <p:cNvPr id="30723" name="object 4"/>
          <p:cNvSpPr>
            <a:spLocks noChangeArrowheads="1"/>
          </p:cNvSpPr>
          <p:nvPr/>
        </p:nvSpPr>
        <p:spPr bwMode="auto">
          <a:xfrm>
            <a:off x="204788" y="3346450"/>
            <a:ext cx="1819275" cy="1811338"/>
          </a:xfrm>
          <a:prstGeom prst="rect">
            <a:avLst/>
          </a:prstGeom>
          <a:blipFill dpi="0" rotWithShape="1">
            <a:blip r:embed="rId3" cstate="print"/>
            <a:srcRect/>
            <a:stretch>
              <a:fillRect/>
            </a:stretch>
          </a:blipFill>
          <a:ln w="9525">
            <a:noFill/>
            <a:miter lim="800000"/>
          </a:ln>
        </p:spPr>
        <p:txBody>
          <a:bodyPr lIns="0" tIns="0" rIns="0" bIns="0"/>
          <a:lstStyle/>
          <a:p>
            <a:endParaRPr lang="zh-CN" altLang="zh-CN"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2884488" y="685800"/>
            <a:ext cx="4708525" cy="366395"/>
          </a:xfrm>
        </p:spPr>
        <p:txBody>
          <a:bodyPr tIns="13335"/>
          <a:lstStyle/>
          <a:p>
            <a:pPr marL="12700" eaLnBrk="1" hangingPunct="1">
              <a:spcBef>
                <a:spcPts val="100"/>
              </a:spcBef>
            </a:pPr>
            <a:r>
              <a:rPr lang="zh-CN" altLang="zh-CN">
                <a:latin typeface="思源黑体 CN Bold" panose="020B0800000000000000" charset="-122"/>
                <a:ea typeface="思源黑体 CN Bold" panose="020B0800000000000000" charset="-122"/>
                <a:cs typeface="思源黑体 CN Bold" panose="020B0800000000000000" charset="-122"/>
              </a:rPr>
              <a:t>3.2</a:t>
            </a:r>
            <a:r>
              <a:rPr lang="zh-CN">
                <a:latin typeface="思源黑体 CN Bold" panose="020B0800000000000000" charset="-122"/>
                <a:ea typeface="思源黑体 CN Bold" panose="020B0800000000000000" charset="-122"/>
                <a:cs typeface="思源黑体 CN Bold" panose="020B0800000000000000" charset="-122"/>
              </a:rPr>
              <a:t>当往来核销结转方式为“按明细”时：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2884488" y="1295400"/>
            <a:ext cx="8561387" cy="1563370"/>
          </a:xfrm>
          <a:prstGeom prst="rect">
            <a:avLst/>
          </a:prstGeom>
        </p:spPr>
        <p:txBody>
          <a:bodyPr lIns="0" tIns="13335" rIns="0" bIns="0">
            <a:spAutoFit/>
          </a:bodyPr>
          <a:lstStyle/>
          <a:p>
            <a:pPr marL="671830" indent="-659130">
              <a:spcBef>
                <a:spcPts val="100"/>
              </a:spcBef>
              <a:buSzPct val="95000"/>
              <a:tabLst>
                <a:tab pos="671195" algn="l"/>
              </a:tabLst>
            </a:pPr>
            <a:r>
              <a:rPr lang="en-US" altLang="zh-CN" sz="2000">
                <a:latin typeface="思源黑体 CN Bold" panose="020B0800000000000000" charset="-122"/>
                <a:ea typeface="思源黑体 CN Bold" panose="020B0800000000000000" charset="-122"/>
                <a:cs typeface="思源黑体 CN Bold" panose="020B0800000000000000" charset="-122"/>
              </a:rPr>
              <a:t>1.</a:t>
            </a:r>
            <a:r>
              <a:rPr lang="zh-CN" sz="2000">
                <a:latin typeface="思源黑体 CN Bold" panose="020B0800000000000000" charset="-122"/>
                <a:ea typeface="思源黑体 CN Bold" panose="020B0800000000000000" charset="-122"/>
                <a:cs typeface="思源黑体 CN Bold" panose="020B0800000000000000" charset="-122"/>
              </a:rPr>
              <a:t>未结清单据及其上下游业务单据均会结转至新账套中，账龄分析数据完</a:t>
            </a:r>
          </a:p>
          <a:p>
            <a:pPr marL="671830" indent="-659130">
              <a:spcBef>
                <a:spcPts val="50"/>
              </a:spcBef>
              <a:buFont typeface="΢"/>
              <a:buAutoNum type="arabicPlain"/>
              <a:tabLst>
                <a:tab pos="671195" algn="l"/>
              </a:tabLst>
            </a:pPr>
            <a:endParaRPr lang="zh-CN" sz="2000">
              <a:latin typeface="思源黑体 CN Bold" panose="020B0800000000000000" charset="-122"/>
              <a:ea typeface="思源黑体 CN Bold" panose="020B0800000000000000" charset="-122"/>
              <a:cs typeface="思源黑体 CN Bold" panose="020B0800000000000000" charset="-122"/>
            </a:endParaRPr>
          </a:p>
          <a:p>
            <a:pPr marL="671830" indent="-659130">
              <a:tabLst>
                <a:tab pos="671195" algn="l"/>
              </a:tabLst>
            </a:pPr>
            <a:r>
              <a:rPr lang="zh-CN" sz="2000">
                <a:latin typeface="思源黑体 CN Bold" panose="020B0800000000000000" charset="-122"/>
                <a:ea typeface="思源黑体 CN Bold" panose="020B0800000000000000" charset="-122"/>
                <a:cs typeface="思源黑体 CN Bold" panose="020B0800000000000000" charset="-122"/>
              </a:rPr>
              <a:t>整。</a:t>
            </a:r>
          </a:p>
          <a:p>
            <a:pPr marL="671830" indent="-659130">
              <a:spcBef>
                <a:spcPts val="40"/>
              </a:spcBef>
              <a:tabLst>
                <a:tab pos="671195" algn="l"/>
              </a:tabLst>
            </a:pPr>
            <a:endParaRPr lang="zh-CN" sz="2000">
              <a:latin typeface="思源黑体 CN Bold" panose="020B0800000000000000" charset="-122"/>
              <a:ea typeface="思源黑体 CN Bold" panose="020B0800000000000000" charset="-122"/>
              <a:cs typeface="思源黑体 CN Bold" panose="020B0800000000000000" charset="-122"/>
            </a:endParaRPr>
          </a:p>
          <a:p>
            <a:pPr marL="671830" indent="-659130">
              <a:buSzPct val="95000"/>
              <a:tabLst>
                <a:tab pos="671195" algn="l"/>
              </a:tabLst>
            </a:pPr>
            <a:r>
              <a:rPr lang="en-US" altLang="zh-CN" sz="2000">
                <a:latin typeface="思源黑体 CN Bold" panose="020B0800000000000000" charset="-122"/>
                <a:ea typeface="思源黑体 CN Bold" panose="020B0800000000000000" charset="-122"/>
                <a:cs typeface="思源黑体 CN Bold" panose="020B0800000000000000" charset="-122"/>
              </a:rPr>
              <a:t>2.</a:t>
            </a:r>
            <a:r>
              <a:rPr lang="zh-CN" sz="2000">
                <a:latin typeface="思源黑体 CN Bold" panose="020B0800000000000000" charset="-122"/>
                <a:ea typeface="思源黑体 CN Bold" panose="020B0800000000000000" charset="-122"/>
                <a:cs typeface="思源黑体 CN Bold" panose="020B0800000000000000" charset="-122"/>
              </a:rPr>
              <a:t>结转后的往来期初余额不允许进行修改，且账套容量仍较大。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object 2"/>
          <p:cNvSpPr>
            <a:spLocks noChangeArrowheads="1"/>
          </p:cNvSpPr>
          <p:nvPr/>
        </p:nvSpPr>
        <p:spPr bwMode="auto">
          <a:xfrm>
            <a:off x="0" y="552450"/>
            <a:ext cx="2228850" cy="4424363"/>
          </a:xfrm>
          <a:prstGeom prst="rect">
            <a:avLst/>
          </a:prstGeom>
          <a:blipFill dpi="0" rotWithShape="1">
            <a:blip r:embed="rId2" cstate="print"/>
            <a:srcRect/>
            <a:stretch>
              <a:fillRect/>
            </a:stretch>
          </a:blipFill>
          <a:ln w="9525">
            <a:noFill/>
            <a:miter lim="800000"/>
          </a:ln>
        </p:spPr>
        <p:txBody>
          <a:bodyPr lIns="0" tIns="0" rIns="0" bIns="0"/>
          <a:lstStyle/>
          <a:p>
            <a:endParaRPr lang="zh-CN" altLang="zh-CN"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31746" name="object 3"/>
          <p:cNvSpPr txBox="1">
            <a:spLocks noChangeArrowheads="1"/>
          </p:cNvSpPr>
          <p:nvPr/>
        </p:nvSpPr>
        <p:spPr bwMode="auto">
          <a:xfrm>
            <a:off x="177800" y="5362575"/>
            <a:ext cx="1854200" cy="72644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lIns="0" tIns="12700" rIns="0" bIns="0">
            <a:spAutoFit/>
          </a:bodyPr>
          <a:lstStyle/>
          <a:p>
            <a:pPr marL="12700">
              <a:lnSpc>
                <a:spcPct val="129000"/>
              </a:lnSpc>
              <a:spcBef>
                <a:spcPts val="100"/>
              </a:spcBef>
            </a:pPr>
            <a:r>
              <a:rPr lang="zh-CN" b="1">
                <a:solidFill>
                  <a:srgbClr val="FFFFFF"/>
                </a:solidFill>
                <a:latin typeface="思源黑体 CN Bold" panose="020B0800000000000000" charset="-122"/>
                <a:ea typeface="思源黑体 CN Bold" panose="020B0800000000000000" charset="-122"/>
                <a:cs typeface="思源黑体 CN Bold" panose="020B0800000000000000" charset="-122"/>
              </a:rPr>
              <a:t>软件服宝</a:t>
            </a:r>
            <a:r>
              <a:rPr lang="zh-CN" altLang="zh-CN" b="1">
                <a:solidFill>
                  <a:srgbClr val="FFFFFF"/>
                </a:solidFill>
                <a:latin typeface="思源黑体 CN Bold" panose="020B0800000000000000" charset="-122"/>
                <a:ea typeface="思源黑体 CN Bold" panose="020B0800000000000000" charset="-122"/>
                <a:cs typeface="思源黑体 CN Bold" panose="020B0800000000000000" charset="-122"/>
              </a:rPr>
              <a:t>24h</a:t>
            </a:r>
            <a:r>
              <a:rPr lang="zh-CN" b="1">
                <a:solidFill>
                  <a:srgbClr val="FFFFFF"/>
                </a:solidFill>
                <a:latin typeface="思源黑体 CN Bold" panose="020B0800000000000000" charset="-122"/>
                <a:ea typeface="思源黑体 CN Bold" panose="020B0800000000000000" charset="-122"/>
                <a:cs typeface="思源黑体 CN Bold" panose="020B0800000000000000" charset="-122"/>
              </a:rPr>
              <a:t>在线 随问随答极速响应</a:t>
            </a:r>
            <a:endParaRPr lang="zh-CN">
              <a:latin typeface="思源黑体 CN Bold" panose="020B0800000000000000" charset="-122"/>
              <a:ea typeface="思源黑体 CN Bold" panose="020B0800000000000000" charset="-122"/>
              <a:cs typeface="思源黑体 CN Bold" panose="020B0800000000000000" charset="-122"/>
            </a:endParaRPr>
          </a:p>
        </p:txBody>
      </p:sp>
      <p:sp>
        <p:nvSpPr>
          <p:cNvPr id="31747" name="object 4"/>
          <p:cNvSpPr>
            <a:spLocks noChangeArrowheads="1"/>
          </p:cNvSpPr>
          <p:nvPr/>
        </p:nvSpPr>
        <p:spPr bwMode="auto">
          <a:xfrm>
            <a:off x="204788" y="3346450"/>
            <a:ext cx="1819275" cy="1811338"/>
          </a:xfrm>
          <a:prstGeom prst="rect">
            <a:avLst/>
          </a:prstGeom>
          <a:blipFill dpi="0" rotWithShape="1">
            <a:blip r:embed="rId3" cstate="print"/>
            <a:srcRect/>
            <a:stretch>
              <a:fillRect/>
            </a:stretch>
          </a:blipFill>
          <a:ln w="9525">
            <a:noFill/>
            <a:miter lim="800000"/>
          </a:ln>
        </p:spPr>
        <p:txBody>
          <a:bodyPr lIns="0" tIns="0" rIns="0" bIns="0"/>
          <a:lstStyle/>
          <a:p>
            <a:endParaRPr lang="zh-CN" altLang="zh-CN"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2884805" y="571500"/>
            <a:ext cx="7416800" cy="366395"/>
          </a:xfrm>
        </p:spPr>
        <p:txBody>
          <a:bodyPr wrap="square" tIns="13335"/>
          <a:lstStyle/>
          <a:p>
            <a:pPr marL="12700" eaLnBrk="1" hangingPunct="1">
              <a:spcBef>
                <a:spcPts val="100"/>
              </a:spcBef>
            </a:pPr>
            <a:r>
              <a:rPr lang="zh-CN" altLang="zh-CN">
                <a:latin typeface="思源黑体 CN Bold" panose="020B0800000000000000" charset="-122"/>
                <a:ea typeface="思源黑体 CN Bold" panose="020B0800000000000000" charset="-122"/>
                <a:cs typeface="思源黑体 CN Bold" panose="020B0800000000000000" charset="-122"/>
              </a:rPr>
              <a:t>4. </a:t>
            </a:r>
            <a:r>
              <a:rPr lang="zh-CN">
                <a:latin typeface="思源黑体 CN Bold" panose="020B0800000000000000" charset="-122"/>
                <a:ea typeface="思源黑体 CN Bold" panose="020B0800000000000000" charset="-122"/>
                <a:cs typeface="思源黑体 CN Bold" panose="020B0800000000000000" charset="-122"/>
              </a:rPr>
              <a:t>核对填入的信息后点击确定，系统会自动进行账套的备份。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2884488" y="1028700"/>
            <a:ext cx="7773987" cy="320675"/>
          </a:xfrm>
          <a:prstGeom prst="rect">
            <a:avLst/>
          </a:prstGeom>
        </p:spPr>
        <p:txBody>
          <a:bodyPr lIns="0" tIns="13335" rIns="0" bIns="0">
            <a:spAutoFit/>
          </a:bodyPr>
          <a:lstStyle/>
          <a:p>
            <a:pPr marL="12700">
              <a:spcBef>
                <a:spcPts val="100"/>
              </a:spcBef>
            </a:pPr>
            <a:r>
              <a:rPr lang="zh-CN" altLang="zh-CN" sz="2000">
                <a:latin typeface="思源黑体 CN Bold" panose="020B0800000000000000" charset="-122"/>
                <a:ea typeface="思源黑体 CN Bold" panose="020B0800000000000000" charset="-122"/>
                <a:cs typeface="思源黑体 CN Bold" panose="020B0800000000000000" charset="-122"/>
              </a:rPr>
              <a:t>PS</a:t>
            </a:r>
            <a:r>
              <a:rPr lang="zh-CN" sz="2000">
                <a:latin typeface="思源黑体 CN Bold" panose="020B0800000000000000" charset="-122"/>
                <a:ea typeface="思源黑体 CN Bold" panose="020B0800000000000000" charset="-122"/>
                <a:cs typeface="思源黑体 CN Bold" panose="020B0800000000000000" charset="-122"/>
              </a:rPr>
              <a:t>：因期间结转不能逆向操作， 为了安全起见建议先自行手工备份；</a:t>
            </a: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324600" y="1532284"/>
            <a:ext cx="3781425" cy="53257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object 2"/>
          <p:cNvSpPr>
            <a:spLocks noChangeArrowheads="1"/>
          </p:cNvSpPr>
          <p:nvPr/>
        </p:nvSpPr>
        <p:spPr bwMode="auto">
          <a:xfrm>
            <a:off x="0" y="2008188"/>
            <a:ext cx="2216150" cy="4849812"/>
          </a:xfrm>
          <a:prstGeom prst="rect">
            <a:avLst/>
          </a:prstGeom>
          <a:blipFill dpi="0" rotWithShape="1">
            <a:blip r:embed="rId2" cstate="print"/>
            <a:srcRect/>
            <a:stretch>
              <a:fillRect/>
            </a:stretch>
          </a:blipFill>
          <a:ln w="9525">
            <a:noFill/>
            <a:miter lim="800000"/>
          </a:ln>
        </p:spPr>
        <p:txBody>
          <a:bodyPr lIns="0" tIns="0" rIns="0" bIns="0"/>
          <a:lstStyle/>
          <a:p>
            <a:endParaRPr lang="zh-CN" altLang="zh-CN"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63513" y="3014663"/>
            <a:ext cx="1854200" cy="728345"/>
          </a:xfrm>
          <a:prstGeom prst="rect">
            <a:avLst/>
          </a:prstGeom>
        </p:spPr>
        <p:txBody>
          <a:bodyPr lIns="0" tIns="92710" rIns="0" bIns="0">
            <a:spAutoFit/>
          </a:bodyPr>
          <a:lstStyle/>
          <a:p>
            <a:pPr marL="12700">
              <a:spcBef>
                <a:spcPts val="725"/>
              </a:spcBef>
            </a:pPr>
            <a:r>
              <a:rPr lang="zh-CN" b="1">
                <a:solidFill>
                  <a:srgbClr val="FFFFFF"/>
                </a:solidFill>
                <a:latin typeface="思源黑体 CN Bold" panose="020B0800000000000000" charset="-122"/>
                <a:ea typeface="思源黑体 CN Bold" panose="020B0800000000000000" charset="-122"/>
              </a:rPr>
              <a:t>福袋工具化繁为简</a:t>
            </a:r>
            <a:endParaRPr lang="zh-CN">
              <a:latin typeface="思源黑体 CN Bold" panose="020B0800000000000000" charset="-122"/>
              <a:ea typeface="思源黑体 CN Bold" panose="020B0800000000000000" charset="-122"/>
            </a:endParaRPr>
          </a:p>
          <a:p>
            <a:pPr marL="12700">
              <a:spcBef>
                <a:spcPts val="640"/>
              </a:spcBef>
            </a:pPr>
            <a:r>
              <a:rPr lang="zh-CN" b="1">
                <a:solidFill>
                  <a:srgbClr val="FFFFFF"/>
                </a:solidFill>
                <a:latin typeface="思源黑体 CN Bold" panose="020B0800000000000000" charset="-122"/>
                <a:ea typeface="思源黑体 CN Bold" panose="020B0800000000000000" charset="-122"/>
              </a:rPr>
              <a:t>一键出表合理筹划</a:t>
            </a:r>
            <a:endParaRPr lang="zh-CN">
              <a:latin typeface="思源黑体 CN Bold" panose="020B0800000000000000" charset="-122"/>
              <a:ea typeface="思源黑体 CN Bold" panose="020B0800000000000000" charset="-122"/>
            </a:endParaRPr>
          </a:p>
        </p:txBody>
      </p:sp>
      <p:sp>
        <p:nvSpPr>
          <p:cNvPr id="32771" name="object 4"/>
          <p:cNvSpPr>
            <a:spLocks noChangeArrowheads="1"/>
          </p:cNvSpPr>
          <p:nvPr/>
        </p:nvSpPr>
        <p:spPr bwMode="auto">
          <a:xfrm>
            <a:off x="28575" y="406400"/>
            <a:ext cx="2746375" cy="2746375"/>
          </a:xfrm>
          <a:prstGeom prst="rect">
            <a:avLst/>
          </a:prstGeom>
          <a:blipFill dpi="0" rotWithShape="1">
            <a:blip r:embed="rId3" cstate="print"/>
            <a:srcRect/>
            <a:stretch>
              <a:fillRect/>
            </a:stretch>
          </a:blipFill>
          <a:ln w="9525">
            <a:noFill/>
            <a:miter lim="800000"/>
          </a:ln>
        </p:spPr>
        <p:txBody>
          <a:bodyPr lIns="0" tIns="0" rIns="0" bIns="0"/>
          <a:lstStyle/>
          <a:p>
            <a:endParaRPr lang="zh-CN" altLang="zh-CN"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2854325" y="603250"/>
            <a:ext cx="2906395" cy="551180"/>
          </a:xfrm>
        </p:spPr>
        <p:txBody>
          <a:bodyPr wrap="square" tIns="13335"/>
          <a:lstStyle/>
          <a:p>
            <a:pPr marL="12700" eaLnBrk="1" hangingPunct="1">
              <a:spcBef>
                <a:spcPts val="100"/>
              </a:spcBef>
            </a:pPr>
            <a:r>
              <a:rPr lang="zh-CN" sz="3200" b="1">
                <a:solidFill>
                  <a:srgbClr val="5EB5AB"/>
                </a:solidFill>
                <a:latin typeface="思源黑体 CN Bold" panose="020B0800000000000000" charset="-122"/>
                <a:ea typeface="思源黑体 CN Bold" panose="020B0800000000000000" charset="-122"/>
              </a:rPr>
              <a:t>期间结转总结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3433763" y="1579563"/>
            <a:ext cx="7183437" cy="2823845"/>
          </a:xfrm>
          <a:prstGeom prst="rect">
            <a:avLst/>
          </a:prstGeom>
        </p:spPr>
        <p:txBody>
          <a:bodyPr lIns="0" tIns="12700" rIns="0" bIns="0">
            <a:spAutoFit/>
          </a:bodyPr>
          <a:lstStyle/>
          <a:p>
            <a:pPr marL="12700" algn="just">
              <a:lnSpc>
                <a:spcPct val="150000"/>
              </a:lnSpc>
              <a:spcBef>
                <a:spcPts val="100"/>
              </a:spcBef>
            </a:pPr>
            <a:r>
              <a:rPr lang="zh-CN" altLang="zh-CN" sz="2000">
                <a:latin typeface="思源黑体 CN Bold" panose="020B0800000000000000" charset="-122"/>
                <a:ea typeface="思源黑体 CN Bold" panose="020B0800000000000000" charset="-122"/>
                <a:cs typeface="思源黑体 CN Bold" panose="020B0800000000000000" charset="-122"/>
              </a:rPr>
              <a:t>1</a:t>
            </a:r>
            <a:r>
              <a:rPr lang="zh-CN" sz="2000">
                <a:latin typeface="思源黑体 CN Bold" panose="020B0800000000000000" charset="-122"/>
                <a:ea typeface="思源黑体 CN Bold" panose="020B0800000000000000" charset="-122"/>
                <a:cs typeface="思源黑体 CN Bold" panose="020B0800000000000000" charset="-122"/>
              </a:rPr>
              <a:t>、</a:t>
            </a:r>
            <a:r>
              <a:rPr lang="zh-CN" altLang="zh-CN" sz="2000">
                <a:latin typeface="思源黑体 CN Bold" panose="020B0800000000000000" charset="-122"/>
                <a:ea typeface="思源黑体 CN Bold" panose="020B0800000000000000" charset="-122"/>
                <a:cs typeface="思源黑体 CN Bold" panose="020B0800000000000000" charset="-122"/>
              </a:rPr>
              <a:t>T</a:t>
            </a:r>
            <a:r>
              <a:rPr lang="zh-CN" sz="2000">
                <a:latin typeface="思源黑体 CN Bold" panose="020B0800000000000000" charset="-122"/>
                <a:ea typeface="思源黑体 CN Bold" panose="020B0800000000000000" charset="-122"/>
                <a:cs typeface="思源黑体 CN Bold" panose="020B0800000000000000" charset="-122"/>
              </a:rPr>
              <a:t>＋中的期间结转相当于年结的操作，不仅将结转期间之后的 业务数据全部结转到新账套中，并且会将结转期间以及结转期间 之前未执行完成的数据结转过来（具体是以单据形式还是其他期 初等形式结转，可见后续</a:t>
            </a:r>
            <a:r>
              <a:rPr lang="zh-CN" altLang="zh-CN" sz="2000">
                <a:latin typeface="思源黑体 CN Bold" panose="020B0800000000000000" charset="-122"/>
                <a:ea typeface="思源黑体 CN Bold" panose="020B0800000000000000" charset="-122"/>
                <a:cs typeface="思源黑体 CN Bold" panose="020B0800000000000000" charset="-122"/>
              </a:rPr>
              <a:t>PPT</a:t>
            </a:r>
            <a:r>
              <a:rPr lang="zh-CN" sz="2000">
                <a:latin typeface="思源黑体 CN Bold" panose="020B0800000000000000" charset="-122"/>
                <a:ea typeface="思源黑体 CN Bold" panose="020B0800000000000000" charset="-122"/>
                <a:cs typeface="思源黑体 CN Bold" panose="020B0800000000000000" charset="-122"/>
              </a:rPr>
              <a:t>）。</a:t>
            </a:r>
          </a:p>
          <a:p>
            <a:pPr marL="12700">
              <a:lnSpc>
                <a:spcPts val="3600"/>
              </a:lnSpc>
              <a:spcBef>
                <a:spcPts val="325"/>
              </a:spcBef>
            </a:pPr>
            <a:r>
              <a:rPr lang="zh-CN" altLang="zh-CN" sz="2000">
                <a:latin typeface="思源黑体 CN Bold" panose="020B0800000000000000" charset="-122"/>
                <a:ea typeface="思源黑体 CN Bold" panose="020B0800000000000000" charset="-122"/>
                <a:cs typeface="思源黑体 CN Bold" panose="020B0800000000000000" charset="-122"/>
              </a:rPr>
              <a:t>2</a:t>
            </a:r>
            <a:r>
              <a:rPr lang="zh-CN" sz="2000">
                <a:latin typeface="思源黑体 CN Bold" panose="020B0800000000000000" charset="-122"/>
                <a:ea typeface="思源黑体 CN Bold" panose="020B0800000000000000" charset="-122"/>
                <a:cs typeface="思源黑体 CN Bold" panose="020B0800000000000000" charset="-122"/>
              </a:rPr>
              <a:t>、与其他产品年结概念不同，</a:t>
            </a:r>
            <a:r>
              <a:rPr lang="zh-CN" altLang="zh-CN" sz="2000">
                <a:latin typeface="思源黑体 CN Bold" panose="020B0800000000000000" charset="-122"/>
                <a:ea typeface="思源黑体 CN Bold" panose="020B0800000000000000" charset="-122"/>
                <a:cs typeface="思源黑体 CN Bold" panose="020B0800000000000000" charset="-122"/>
              </a:rPr>
              <a:t>T</a:t>
            </a:r>
            <a:r>
              <a:rPr lang="zh-CN" sz="2000">
                <a:latin typeface="思源黑体 CN Bold" panose="020B0800000000000000" charset="-122"/>
                <a:ea typeface="思源黑体 CN Bold" panose="020B0800000000000000" charset="-122"/>
                <a:cs typeface="思源黑体 CN Bold" panose="020B0800000000000000" charset="-122"/>
              </a:rPr>
              <a:t>＋的期间结转可以在任意期间操 作，没有时间限制。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object 2"/>
          <p:cNvSpPr>
            <a:spLocks noChangeArrowheads="1"/>
          </p:cNvSpPr>
          <p:nvPr/>
        </p:nvSpPr>
        <p:spPr bwMode="auto">
          <a:xfrm>
            <a:off x="0" y="2008188"/>
            <a:ext cx="2216150" cy="4849812"/>
          </a:xfrm>
          <a:prstGeom prst="rect">
            <a:avLst/>
          </a:prstGeom>
          <a:blipFill dpi="0" rotWithShape="1">
            <a:blip r:embed="rId2" cstate="print"/>
            <a:srcRect/>
            <a:stretch>
              <a:fillRect/>
            </a:stretch>
          </a:blipFill>
          <a:ln w="9525">
            <a:noFill/>
            <a:miter lim="800000"/>
          </a:ln>
        </p:spPr>
        <p:txBody>
          <a:bodyPr lIns="0" tIns="0" rIns="0" bIns="0"/>
          <a:lstStyle/>
          <a:p>
            <a:endParaRPr lang="zh-CN" altLang="zh-CN"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52083" y="3047683"/>
            <a:ext cx="1854200" cy="728345"/>
          </a:xfrm>
          <a:prstGeom prst="rect">
            <a:avLst/>
          </a:prstGeom>
        </p:spPr>
        <p:txBody>
          <a:bodyPr lIns="0" tIns="92710" rIns="0" bIns="0">
            <a:spAutoFit/>
          </a:bodyPr>
          <a:lstStyle/>
          <a:p>
            <a:pPr marL="12700">
              <a:spcBef>
                <a:spcPts val="725"/>
              </a:spcBef>
            </a:pPr>
            <a:r>
              <a:rPr lang="zh-CN" b="1">
                <a:solidFill>
                  <a:srgbClr val="FFFFFF"/>
                </a:solidFill>
                <a:latin typeface="思源黑体 CN Bold" panose="020B0800000000000000" charset="-122"/>
                <a:ea typeface="思源黑体 CN Bold" panose="020B0800000000000000" charset="-122"/>
              </a:rPr>
              <a:t>福袋工具化繁为简</a:t>
            </a:r>
            <a:endParaRPr lang="zh-CN">
              <a:latin typeface="思源黑体 CN Bold" panose="020B0800000000000000" charset="-122"/>
              <a:ea typeface="思源黑体 CN Bold" panose="020B0800000000000000" charset="-122"/>
            </a:endParaRPr>
          </a:p>
          <a:p>
            <a:pPr marL="12700">
              <a:spcBef>
                <a:spcPts val="640"/>
              </a:spcBef>
            </a:pPr>
            <a:r>
              <a:rPr lang="zh-CN" b="1">
                <a:solidFill>
                  <a:srgbClr val="FFFFFF"/>
                </a:solidFill>
                <a:latin typeface="思源黑体 CN Bold" panose="020B0800000000000000" charset="-122"/>
                <a:ea typeface="思源黑体 CN Bold" panose="020B0800000000000000" charset="-122"/>
              </a:rPr>
              <a:t>一键出表合理筹划</a:t>
            </a:r>
            <a:endParaRPr lang="zh-CN">
              <a:latin typeface="思源黑体 CN Bold" panose="020B0800000000000000" charset="-122"/>
              <a:ea typeface="思源黑体 CN Bold" panose="020B0800000000000000" charset="-122"/>
            </a:endParaRPr>
          </a:p>
        </p:txBody>
      </p:sp>
      <p:sp>
        <p:nvSpPr>
          <p:cNvPr id="33795" name="object 4"/>
          <p:cNvSpPr>
            <a:spLocks noChangeArrowheads="1"/>
          </p:cNvSpPr>
          <p:nvPr/>
        </p:nvSpPr>
        <p:spPr bwMode="auto">
          <a:xfrm>
            <a:off x="28575" y="406400"/>
            <a:ext cx="2746375" cy="2746375"/>
          </a:xfrm>
          <a:prstGeom prst="rect">
            <a:avLst/>
          </a:prstGeom>
          <a:blipFill dpi="0" rotWithShape="1">
            <a:blip r:embed="rId3" cstate="print"/>
            <a:srcRect/>
            <a:stretch>
              <a:fillRect/>
            </a:stretch>
          </a:blipFill>
          <a:ln w="9525">
            <a:noFill/>
            <a:miter lim="800000"/>
          </a:ln>
        </p:spPr>
        <p:txBody>
          <a:bodyPr lIns="0" tIns="0" rIns="0" bIns="0"/>
          <a:lstStyle/>
          <a:p>
            <a:endParaRPr lang="zh-CN" altLang="zh-CN"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3433763" y="1579563"/>
            <a:ext cx="7099300" cy="935990"/>
          </a:xfrm>
          <a:prstGeom prst="rect">
            <a:avLst/>
          </a:prstGeom>
        </p:spPr>
        <p:txBody>
          <a:bodyPr lIns="0" tIns="12700" rIns="0" bIns="0">
            <a:spAutoFit/>
          </a:bodyPr>
          <a:lstStyle/>
          <a:p>
            <a:pPr marL="12700">
              <a:lnSpc>
                <a:spcPct val="150000"/>
              </a:lnSpc>
              <a:spcBef>
                <a:spcPts val="100"/>
              </a:spcBef>
            </a:pPr>
            <a:r>
              <a:rPr lang="zh-CN" altLang="zh-CN" sz="2000">
                <a:latin typeface="思源黑体 CN Bold" panose="020B0800000000000000" charset="-122"/>
                <a:ea typeface="思源黑体 CN Bold" panose="020B0800000000000000" charset="-122"/>
                <a:cs typeface="思源黑体 CN Bold" panose="020B0800000000000000" charset="-122"/>
              </a:rPr>
              <a:t>1.</a:t>
            </a:r>
            <a:r>
              <a:rPr lang="zh-CN" sz="2000">
                <a:latin typeface="思源黑体 CN Bold" panose="020B0800000000000000" charset="-122"/>
                <a:ea typeface="思源黑体 CN Bold" panose="020B0800000000000000" charset="-122"/>
                <a:cs typeface="思源黑体 CN Bold" panose="020B0800000000000000" charset="-122"/>
              </a:rPr>
              <a:t>按明细结转总账数据是针对科目挂了往来单位辅助核算未进行 往来核销而言的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3433763" y="2951163"/>
            <a:ext cx="7172325" cy="935990"/>
          </a:xfrm>
          <a:prstGeom prst="rect">
            <a:avLst/>
          </a:prstGeom>
        </p:spPr>
        <p:txBody>
          <a:bodyPr lIns="0" tIns="12700" rIns="0" bIns="0">
            <a:spAutoFit/>
          </a:bodyPr>
          <a:lstStyle/>
          <a:p>
            <a:pPr marL="12700">
              <a:lnSpc>
                <a:spcPct val="150000"/>
              </a:lnSpc>
              <a:spcBef>
                <a:spcPts val="100"/>
              </a:spcBef>
            </a:pPr>
            <a:r>
              <a:rPr lang="zh-CN" altLang="zh-CN" sz="2000">
                <a:latin typeface="思源黑体 CN Bold" panose="020B0800000000000000" charset="-122"/>
                <a:ea typeface="思源黑体 CN Bold" panose="020B0800000000000000" charset="-122"/>
                <a:cs typeface="思源黑体 CN Bold" panose="020B0800000000000000" charset="-122"/>
              </a:rPr>
              <a:t>2.</a:t>
            </a:r>
            <a:r>
              <a:rPr lang="zh-CN" sz="2000">
                <a:latin typeface="思源黑体 CN Bold" panose="020B0800000000000000" charset="-122"/>
                <a:ea typeface="思源黑体 CN Bold" panose="020B0800000000000000" charset="-122"/>
                <a:cs typeface="思源黑体 CN Bold" panose="020B0800000000000000" charset="-122"/>
              </a:rPr>
              <a:t>勾选结转核销明细时，在科目期初的往来期初明细 中有具体明 细，不勾时往来期初明细中没有记录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3433763" y="4322763"/>
            <a:ext cx="7099300" cy="1241425"/>
          </a:xfrm>
          <a:prstGeom prst="rect">
            <a:avLst/>
          </a:prstGeom>
        </p:spPr>
        <p:txBody>
          <a:bodyPr lIns="0" tIns="164465" rIns="0" bIns="0">
            <a:spAutoFit/>
          </a:bodyPr>
          <a:lstStyle/>
          <a:p>
            <a:pPr marL="12700">
              <a:spcBef>
                <a:spcPts val="1300"/>
              </a:spcBef>
            </a:pPr>
            <a:r>
              <a:rPr lang="zh-CN" altLang="zh-CN" sz="2000">
                <a:latin typeface="思源黑体 CN Bold" panose="020B0800000000000000" charset="-122"/>
                <a:ea typeface="思源黑体 CN Bold" panose="020B0800000000000000" charset="-122"/>
                <a:cs typeface="思源黑体 CN Bold" panose="020B0800000000000000" charset="-122"/>
              </a:rPr>
              <a:t>3.</a:t>
            </a:r>
            <a:r>
              <a:rPr lang="zh-CN" sz="2000">
                <a:latin typeface="思源黑体 CN Bold" panose="020B0800000000000000" charset="-122"/>
                <a:ea typeface="思源黑体 CN Bold" panose="020B0800000000000000" charset="-122"/>
                <a:cs typeface="思源黑体 CN Bold" panose="020B0800000000000000" charset="-122"/>
              </a:rPr>
              <a:t>如果在往来核销中已经进行了核销操作，不管是否勾选结转核</a:t>
            </a:r>
          </a:p>
          <a:p>
            <a:pPr marL="12700">
              <a:spcBef>
                <a:spcPts val="1200"/>
              </a:spcBef>
            </a:pPr>
            <a:r>
              <a:rPr lang="zh-CN" sz="2000">
                <a:latin typeface="思源黑体 CN Bold" panose="020B0800000000000000" charset="-122"/>
                <a:ea typeface="思源黑体 CN Bold" panose="020B0800000000000000" charset="-122"/>
                <a:cs typeface="黑体" panose="02010609060101010101" charset="-122"/>
              </a:rPr>
              <a:t>销明细，科目期初的往来期初明细都没有记录</a:t>
            </a:r>
          </a:p>
        </p:txBody>
      </p: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2854325" y="746125"/>
            <a:ext cx="6471285" cy="551180"/>
          </a:xfrm>
        </p:spPr>
        <p:txBody>
          <a:bodyPr wrap="square" tIns="13335"/>
          <a:lstStyle/>
          <a:p>
            <a:pPr marL="12700" eaLnBrk="1" hangingPunct="1">
              <a:spcBef>
                <a:spcPts val="100"/>
              </a:spcBef>
            </a:pPr>
            <a:r>
              <a:rPr lang="zh-CN" sz="3200" b="1">
                <a:solidFill>
                  <a:srgbClr val="5EB5AB"/>
                </a:solidFill>
                <a:latin typeface="思源黑体 CN Bold" panose="020B0800000000000000" charset="-122"/>
                <a:ea typeface="思源黑体 CN Bold" panose="020B0800000000000000" charset="-122"/>
              </a:rPr>
              <a:t>总账按余额结转及按明细结转对比</a:t>
            </a: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object 2"/>
          <p:cNvSpPr>
            <a:spLocks noChangeArrowheads="1"/>
          </p:cNvSpPr>
          <p:nvPr/>
        </p:nvSpPr>
        <p:spPr bwMode="auto">
          <a:xfrm>
            <a:off x="0" y="2008188"/>
            <a:ext cx="2216150" cy="4849812"/>
          </a:xfrm>
          <a:prstGeom prst="rect">
            <a:avLst/>
          </a:prstGeom>
          <a:blipFill dpi="0" rotWithShape="1">
            <a:blip r:embed="rId2" cstate="print"/>
            <a:srcRect/>
            <a:stretch>
              <a:fillRect/>
            </a:stretch>
          </a:blipFill>
          <a:ln w="9525">
            <a:noFill/>
            <a:miter lim="800000"/>
          </a:ln>
        </p:spPr>
        <p:txBody>
          <a:bodyPr lIns="0" tIns="0" rIns="0" bIns="0"/>
          <a:lstStyle/>
          <a:p>
            <a:endParaRPr lang="zh-CN" altLang="zh-CN"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63513" y="3014663"/>
            <a:ext cx="1854200" cy="728345"/>
          </a:xfrm>
          <a:prstGeom prst="rect">
            <a:avLst/>
          </a:prstGeom>
        </p:spPr>
        <p:txBody>
          <a:bodyPr lIns="0" tIns="92710" rIns="0" bIns="0">
            <a:spAutoFit/>
          </a:bodyPr>
          <a:lstStyle/>
          <a:p>
            <a:pPr marL="12700">
              <a:spcBef>
                <a:spcPts val="725"/>
              </a:spcBef>
            </a:pPr>
            <a:r>
              <a:rPr lang="zh-CN" b="1">
                <a:solidFill>
                  <a:srgbClr val="FFFFFF"/>
                </a:solidFill>
                <a:latin typeface="思源黑体 CN Bold" panose="020B0800000000000000" charset="-122"/>
                <a:ea typeface="思源黑体 CN Bold" panose="020B0800000000000000" charset="-122"/>
              </a:rPr>
              <a:t>福袋工具化繁为简</a:t>
            </a:r>
            <a:endParaRPr lang="zh-CN">
              <a:latin typeface="思源黑体 CN Bold" panose="020B0800000000000000" charset="-122"/>
              <a:ea typeface="思源黑体 CN Bold" panose="020B0800000000000000" charset="-122"/>
            </a:endParaRPr>
          </a:p>
          <a:p>
            <a:pPr marL="12700">
              <a:spcBef>
                <a:spcPts val="640"/>
              </a:spcBef>
            </a:pPr>
            <a:r>
              <a:rPr lang="zh-CN" b="1">
                <a:solidFill>
                  <a:srgbClr val="FFFFFF"/>
                </a:solidFill>
                <a:latin typeface="思源黑体 CN Bold" panose="020B0800000000000000" charset="-122"/>
                <a:ea typeface="思源黑体 CN Bold" panose="020B0800000000000000" charset="-122"/>
              </a:rPr>
              <a:t>一键出表合理筹划</a:t>
            </a:r>
            <a:endParaRPr lang="zh-CN">
              <a:latin typeface="思源黑体 CN Bold" panose="020B0800000000000000" charset="-122"/>
              <a:ea typeface="思源黑体 CN Bold" panose="020B0800000000000000" charset="-122"/>
            </a:endParaRPr>
          </a:p>
        </p:txBody>
      </p:sp>
      <p:sp>
        <p:nvSpPr>
          <p:cNvPr id="34819" name="object 4"/>
          <p:cNvSpPr>
            <a:spLocks noChangeArrowheads="1"/>
          </p:cNvSpPr>
          <p:nvPr/>
        </p:nvSpPr>
        <p:spPr bwMode="auto">
          <a:xfrm>
            <a:off x="28575" y="406400"/>
            <a:ext cx="2746375" cy="2746375"/>
          </a:xfrm>
          <a:prstGeom prst="rect">
            <a:avLst/>
          </a:prstGeom>
          <a:blipFill dpi="0" rotWithShape="1">
            <a:blip r:embed="rId3" cstate="print"/>
            <a:srcRect/>
            <a:stretch>
              <a:fillRect/>
            </a:stretch>
          </a:blipFill>
          <a:ln w="9525">
            <a:noFill/>
            <a:miter lim="800000"/>
          </a:ln>
        </p:spPr>
        <p:txBody>
          <a:bodyPr lIns="0" tIns="0" rIns="0" bIns="0"/>
          <a:lstStyle/>
          <a:p>
            <a:endParaRPr lang="zh-CN" altLang="zh-CN"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2590800" y="1295400"/>
            <a:ext cx="4637088" cy="1859483"/>
          </a:xfrm>
          <a:prstGeom prst="rect">
            <a:avLst/>
          </a:prstGeom>
        </p:spPr>
        <p:txBody>
          <a:bodyPr lIns="0" tIns="165100" rIns="0" bIns="0">
            <a:spAutoFit/>
          </a:bodyPr>
          <a:lstStyle/>
          <a:p>
            <a:pPr marL="298450" indent="-285750">
              <a:spcBef>
                <a:spcPts val="1300"/>
              </a:spcBef>
              <a:buFont typeface="Wingdings" panose="05000000000000000000" pitchFamily="2" charset="2"/>
              <a:buChar char=""/>
              <a:tabLst>
                <a:tab pos="298450" algn="l"/>
              </a:tabLst>
            </a:pPr>
            <a:r>
              <a:rPr lang="zh-CN" sz="2000" dirty="0">
                <a:latin typeface="思源黑体 CN Bold" panose="020B0800000000000000" charset="-122"/>
                <a:ea typeface="思源黑体 CN Bold" panose="020B0800000000000000" charset="-122"/>
                <a:cs typeface="思源黑体 CN Bold" panose="020B0800000000000000" charset="-122"/>
              </a:rPr>
              <a:t>以应收所涉及单据为例</a:t>
            </a:r>
            <a:r>
              <a:rPr lang="zh-CN" altLang="zh-CN" sz="2000" dirty="0" smtClean="0">
                <a:latin typeface="思源黑体 CN Bold" panose="020B0800000000000000" charset="-122"/>
                <a:ea typeface="思源黑体 CN Bold" panose="020B0800000000000000" charset="-122"/>
                <a:cs typeface="思源黑体 CN Bold" panose="020B0800000000000000" charset="-122"/>
              </a:rPr>
              <a:t>.</a:t>
            </a:r>
            <a:endParaRPr lang="zh-CN" altLang="zh-CN" sz="2000" dirty="0">
              <a:latin typeface="思源黑体 CN Bold" panose="020B0800000000000000" charset="-122"/>
              <a:ea typeface="思源黑体 CN Bold" panose="020B0800000000000000" charset="-122"/>
              <a:cs typeface="思源黑体 CN Bold" panose="020B0800000000000000" charset="-122"/>
            </a:endParaRPr>
          </a:p>
          <a:p>
            <a:pPr marL="298450" indent="-285750">
              <a:spcBef>
                <a:spcPts val="1200"/>
              </a:spcBef>
              <a:buFont typeface="Wingdings" panose="05000000000000000000" pitchFamily="2" charset="2"/>
              <a:buChar char=""/>
              <a:tabLst>
                <a:tab pos="298450" algn="l"/>
              </a:tabLst>
            </a:pPr>
            <a:r>
              <a:rPr lang="zh-CN" sz="2000" dirty="0">
                <a:latin typeface="思源黑体 CN Bold" panose="020B0800000000000000" charset="-122"/>
                <a:ea typeface="思源黑体 CN Bold" panose="020B0800000000000000" charset="-122"/>
                <a:cs typeface="思源黑体 CN Bold" panose="020B0800000000000000" charset="-122"/>
              </a:rPr>
              <a:t>往来核销方式：按明细核销</a:t>
            </a:r>
            <a:r>
              <a:rPr lang="zh-CN" sz="2000" dirty="0" smtClean="0">
                <a:latin typeface="思源黑体 CN Bold" panose="020B0800000000000000" charset="-122"/>
                <a:ea typeface="思源黑体 CN Bold" panose="020B0800000000000000" charset="-122"/>
                <a:cs typeface="思源黑体 CN Bold" panose="020B0800000000000000" charset="-122"/>
              </a:rPr>
              <a:t>。</a:t>
            </a:r>
            <a:endParaRPr lang="zh-CN" sz="2000" dirty="0">
              <a:latin typeface="思源黑体 CN Bold" panose="020B0800000000000000" charset="-122"/>
              <a:ea typeface="思源黑体 CN Bold" panose="020B0800000000000000" charset="-122"/>
              <a:cs typeface="思源黑体 CN Bold" panose="020B0800000000000000" charset="-122"/>
            </a:endParaRPr>
          </a:p>
          <a:p>
            <a:pPr marL="298450" indent="-285750">
              <a:spcBef>
                <a:spcPts val="1200"/>
              </a:spcBef>
              <a:buFont typeface="Wingdings" panose="05000000000000000000" pitchFamily="2" charset="2"/>
              <a:buChar char=""/>
              <a:tabLst>
                <a:tab pos="298450" algn="l"/>
              </a:tabLst>
            </a:pPr>
            <a:r>
              <a:rPr lang="zh-CN" sz="2000" dirty="0">
                <a:latin typeface="思源黑体 CN Bold" panose="020B0800000000000000" charset="-122"/>
                <a:ea typeface="思源黑体 CN Bold" panose="020B0800000000000000" charset="-122"/>
                <a:cs typeface="思源黑体 CN Bold" panose="020B0800000000000000" charset="-122"/>
              </a:rPr>
              <a:t>对比单据：销售订单</a:t>
            </a:r>
            <a:r>
              <a:rPr lang="zh-CN" sz="2000" dirty="0" smtClean="0">
                <a:latin typeface="思源黑体 CN Bold" panose="020B0800000000000000" charset="-122"/>
                <a:ea typeface="思源黑体 CN Bold" panose="020B0800000000000000" charset="-122"/>
                <a:cs typeface="思源黑体 CN Bold" panose="020B0800000000000000" charset="-122"/>
              </a:rPr>
              <a:t>。</a:t>
            </a:r>
            <a:endParaRPr lang="zh-CN" sz="2000" dirty="0">
              <a:latin typeface="思源黑体 CN Bold" panose="020B0800000000000000" charset="-122"/>
              <a:ea typeface="思源黑体 CN Bold" panose="020B0800000000000000" charset="-122"/>
              <a:cs typeface="思源黑体 CN Bold" panose="020B0800000000000000" charset="-122"/>
            </a:endParaRPr>
          </a:p>
          <a:p>
            <a:pPr marL="298450" indent="-285750">
              <a:spcBef>
                <a:spcPts val="1200"/>
              </a:spcBef>
              <a:buFont typeface="Wingdings" panose="05000000000000000000" pitchFamily="2" charset="2"/>
              <a:buChar char=""/>
              <a:tabLst>
                <a:tab pos="298450" algn="l"/>
              </a:tabLst>
            </a:pPr>
            <a:r>
              <a:rPr lang="zh-CN" sz="2000" dirty="0">
                <a:latin typeface="思源黑体 CN Bold" panose="020B0800000000000000" charset="-122"/>
                <a:ea typeface="思源黑体 CN Bold" panose="020B0800000000000000" charset="-122"/>
                <a:cs typeface="思源黑体 CN Bold" panose="020B0800000000000000" charset="-122"/>
              </a:rPr>
              <a:t>单据状态：已销货、已出库、未收款</a:t>
            </a:r>
            <a:r>
              <a:rPr lang="zh-CN" sz="2000" dirty="0">
                <a:solidFill>
                  <a:srgbClr val="FFFFFF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。</a:t>
            </a:r>
            <a:endParaRPr lang="zh-CN" sz="2000" dirty="0"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2854325" y="746125"/>
            <a:ext cx="6361430" cy="551180"/>
          </a:xfrm>
        </p:spPr>
        <p:txBody>
          <a:bodyPr wrap="square" tIns="13335"/>
          <a:lstStyle/>
          <a:p>
            <a:pPr marL="12700" eaLnBrk="1" hangingPunct="1">
              <a:spcBef>
                <a:spcPts val="100"/>
              </a:spcBef>
            </a:pPr>
            <a:r>
              <a:rPr lang="zh-CN" sz="3200" b="1">
                <a:solidFill>
                  <a:srgbClr val="5EB5AB"/>
                </a:solidFill>
                <a:latin typeface="思源黑体 CN Bold" panose="020B0800000000000000" charset="-122"/>
                <a:ea typeface="思源黑体 CN Bold" panose="020B0800000000000000" charset="-122"/>
              </a:rPr>
              <a:t>往来按余额结转及按明细结转对比</a:t>
            </a:r>
          </a:p>
        </p:txBody>
      </p:sp>
      <p:sp>
        <p:nvSpPr>
          <p:cNvPr id="8" name="object 7"/>
          <p:cNvSpPr txBox="1"/>
          <p:nvPr/>
        </p:nvSpPr>
        <p:spPr>
          <a:xfrm>
            <a:off x="2819400" y="3962400"/>
            <a:ext cx="3922713" cy="1267014"/>
          </a:xfrm>
          <a:prstGeom prst="rect">
            <a:avLst/>
          </a:prstGeom>
          <a:ln w="9144">
            <a:solidFill>
              <a:srgbClr val="5B9BD4"/>
            </a:solidFill>
          </a:ln>
        </p:spPr>
        <p:txBody>
          <a:bodyPr lIns="0" tIns="35560" rIns="0" bIns="0">
            <a:spAutoFit/>
          </a:bodyPr>
          <a:lstStyle/>
          <a:p>
            <a:pPr algn="ctr">
              <a:spcBef>
                <a:spcPts val="275"/>
              </a:spcBef>
            </a:pPr>
            <a:r>
              <a:rPr lang="zh-CN" sz="2000" dirty="0">
                <a:latin typeface="思源黑体 CN Bold" panose="020B0800000000000000" charset="-122"/>
                <a:ea typeface="思源黑体 CN Bold" panose="020B0800000000000000" charset="-122"/>
                <a:cs typeface="思源黑体 CN Bold" panose="020B0800000000000000" charset="-122"/>
              </a:rPr>
              <a:t>按余额结转结果</a:t>
            </a:r>
            <a:r>
              <a:rPr lang="zh-CN" sz="2000" dirty="0" smtClean="0">
                <a:latin typeface="思源黑体 CN Bold" panose="020B0800000000000000" charset="-122"/>
                <a:ea typeface="思源黑体 CN Bold" panose="020B0800000000000000" charset="-122"/>
                <a:cs typeface="思源黑体 CN Bold" panose="020B0800000000000000" charset="-122"/>
              </a:rPr>
              <a:t>：不</a:t>
            </a:r>
            <a:r>
              <a:rPr lang="zh-CN" sz="2000" dirty="0">
                <a:latin typeface="思源黑体 CN Bold" panose="020B0800000000000000" charset="-122"/>
                <a:ea typeface="思源黑体 CN Bold" panose="020B0800000000000000" charset="-122"/>
                <a:cs typeface="思源黑体 CN Bold" panose="020B0800000000000000" charset="-122"/>
              </a:rPr>
              <a:t>结转</a:t>
            </a:r>
          </a:p>
          <a:p>
            <a:r>
              <a:rPr lang="zh-CN" sz="2000" dirty="0">
                <a:latin typeface="思源黑体 CN Bold" panose="020B0800000000000000" charset="-122"/>
                <a:ea typeface="思源黑体 CN Bold" panose="020B0800000000000000" charset="-122"/>
                <a:cs typeface="思源黑体 CN Bold" panose="020B0800000000000000" charset="-122"/>
              </a:rPr>
              <a:t>注：已经销货并出库的销售订单 不进行结转。</a:t>
            </a:r>
          </a:p>
          <a:p>
            <a:r>
              <a:rPr lang="zh-CN" sz="2000" dirty="0">
                <a:latin typeface="思源黑体 CN Bold" panose="020B0800000000000000" charset="-122"/>
                <a:ea typeface="思源黑体 CN Bold" panose="020B0800000000000000" charset="-122"/>
                <a:cs typeface="思源黑体 CN Bold" panose="020B0800000000000000" charset="-122"/>
              </a:rPr>
              <a:t>往来收款进度对其没有影响。</a:t>
            </a:r>
          </a:p>
        </p:txBody>
      </p:sp>
      <p:sp>
        <p:nvSpPr>
          <p:cNvPr id="9" name="object 8"/>
          <p:cNvSpPr txBox="1"/>
          <p:nvPr/>
        </p:nvSpPr>
        <p:spPr>
          <a:xfrm>
            <a:off x="7467600" y="3657600"/>
            <a:ext cx="3805238" cy="1714500"/>
          </a:xfrm>
          <a:prstGeom prst="rect">
            <a:avLst/>
          </a:prstGeom>
          <a:ln w="9144">
            <a:solidFill>
              <a:srgbClr val="5B9BD4"/>
            </a:solidFill>
          </a:ln>
        </p:spPr>
        <p:txBody>
          <a:bodyPr lIns="0" tIns="34925" rIns="0" bIns="0">
            <a:spAutoFit/>
          </a:bodyPr>
          <a:lstStyle/>
          <a:p>
            <a:pPr marL="1508125" indent="-738505">
              <a:spcBef>
                <a:spcPts val="275"/>
              </a:spcBef>
            </a:pPr>
            <a:r>
              <a:rPr lang="zh-CN" sz="2000" dirty="0">
                <a:latin typeface="思源黑体 CN Bold" panose="020B0800000000000000" charset="-122"/>
                <a:ea typeface="思源黑体 CN Bold" panose="020B0800000000000000" charset="-122"/>
                <a:cs typeface="思源黑体 CN Bold" panose="020B0800000000000000" charset="-122"/>
              </a:rPr>
              <a:t>按明细结转结果：  </a:t>
            </a:r>
            <a:r>
              <a:rPr lang="zh-CN" sz="2000" dirty="0" smtClean="0">
                <a:latin typeface="思源黑体 CN Bold" panose="020B0800000000000000" charset="-122"/>
                <a:ea typeface="思源黑体 CN Bold" panose="020B0800000000000000" charset="-122"/>
                <a:cs typeface="思源黑体 CN Bold" panose="020B0800000000000000" charset="-122"/>
              </a:rPr>
              <a:t>结转             </a:t>
            </a:r>
            <a:endParaRPr lang="zh-CN" sz="2000" dirty="0">
              <a:latin typeface="思源黑体 CN Bold" panose="020B0800000000000000" charset="-122"/>
              <a:ea typeface="思源黑体 CN Bold" panose="020B0800000000000000" charset="-122"/>
              <a:cs typeface="思源黑体 CN Bold" panose="020B0800000000000000" charset="-122"/>
            </a:endParaRPr>
          </a:p>
          <a:p>
            <a:pPr marL="1508125" indent="-738505">
              <a:spcBef>
                <a:spcPts val="275"/>
              </a:spcBef>
            </a:pPr>
            <a:r>
              <a:rPr lang="zh-CN" sz="2000" dirty="0">
                <a:latin typeface="思源黑体 CN Bold" panose="020B0800000000000000" charset="-122"/>
                <a:ea typeface="思源黑体 CN Bold" panose="020B0800000000000000" charset="-122"/>
                <a:cs typeface="思源黑体 CN Bold" panose="020B0800000000000000" charset="-122"/>
              </a:rPr>
              <a:t>注：因其对应的销货单收</a:t>
            </a:r>
          </a:p>
          <a:p>
            <a:pPr marL="1508125" indent="-738505">
              <a:spcBef>
                <a:spcPts val="275"/>
              </a:spcBef>
            </a:pPr>
            <a:r>
              <a:rPr lang="zh-CN" sz="2000" dirty="0">
                <a:latin typeface="思源黑体 CN Bold" panose="020B0800000000000000" charset="-122"/>
                <a:ea typeface="思源黑体 CN Bold" panose="020B0800000000000000" charset="-122"/>
                <a:cs typeface="思源黑体 CN Bold" panose="020B0800000000000000" charset="-122"/>
              </a:rPr>
              <a:t>款未完 成，作为未完结的</a:t>
            </a:r>
          </a:p>
          <a:p>
            <a:pPr marL="1508125" indent="-738505">
              <a:spcBef>
                <a:spcPts val="275"/>
              </a:spcBef>
            </a:pPr>
            <a:r>
              <a:rPr lang="zh-CN" sz="2000" dirty="0">
                <a:latin typeface="思源黑体 CN Bold" panose="020B0800000000000000" charset="-122"/>
                <a:ea typeface="思源黑体 CN Bold" panose="020B0800000000000000" charset="-122"/>
                <a:cs typeface="思源黑体 CN Bold" panose="020B0800000000000000" charset="-122"/>
              </a:rPr>
              <a:t>销货单上游， 该订单被结</a:t>
            </a:r>
          </a:p>
          <a:p>
            <a:pPr marL="1508125" indent="-738505">
              <a:spcBef>
                <a:spcPts val="275"/>
              </a:spcBef>
            </a:pPr>
            <a:r>
              <a:rPr lang="zh-CN" sz="2000" dirty="0">
                <a:latin typeface="思源黑体 CN Bold" panose="020B0800000000000000" charset="-122"/>
                <a:ea typeface="思源黑体 CN Bold" panose="020B0800000000000000" charset="-122"/>
                <a:cs typeface="思源黑体 CN Bold" panose="020B0800000000000000" charset="-122"/>
              </a:rPr>
              <a:t>转。</a:t>
            </a: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object 2"/>
          <p:cNvSpPr>
            <a:spLocks noChangeArrowheads="1"/>
          </p:cNvSpPr>
          <p:nvPr/>
        </p:nvSpPr>
        <p:spPr bwMode="auto">
          <a:xfrm>
            <a:off x="0" y="2008188"/>
            <a:ext cx="2216150" cy="4849812"/>
          </a:xfrm>
          <a:prstGeom prst="rect">
            <a:avLst/>
          </a:prstGeom>
          <a:blipFill dpi="0" rotWithShape="1">
            <a:blip r:embed="rId2" cstate="print"/>
            <a:srcRect/>
            <a:stretch>
              <a:fillRect/>
            </a:stretch>
          </a:blipFill>
          <a:ln w="9525">
            <a:noFill/>
            <a:miter lim="800000"/>
          </a:ln>
        </p:spPr>
        <p:txBody>
          <a:bodyPr lIns="0" tIns="0" rIns="0" bIns="0"/>
          <a:lstStyle/>
          <a:p>
            <a:endParaRPr lang="zh-CN" altLang="zh-CN"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63513" y="3014663"/>
            <a:ext cx="1854200" cy="728345"/>
          </a:xfrm>
          <a:prstGeom prst="rect">
            <a:avLst/>
          </a:prstGeom>
        </p:spPr>
        <p:txBody>
          <a:bodyPr lIns="0" tIns="92710" rIns="0" bIns="0">
            <a:spAutoFit/>
          </a:bodyPr>
          <a:lstStyle/>
          <a:p>
            <a:pPr marL="12700">
              <a:spcBef>
                <a:spcPts val="725"/>
              </a:spcBef>
            </a:pPr>
            <a:r>
              <a:rPr lang="zh-CN" b="1">
                <a:solidFill>
                  <a:srgbClr val="FFFFFF"/>
                </a:solidFill>
                <a:latin typeface="思源黑体 CN Bold" panose="020B0800000000000000" charset="-122"/>
                <a:ea typeface="思源黑体 CN Bold" panose="020B0800000000000000" charset="-122"/>
              </a:rPr>
              <a:t>福袋工具化繁为简</a:t>
            </a:r>
            <a:endParaRPr lang="zh-CN">
              <a:latin typeface="思源黑体 CN Bold" panose="020B0800000000000000" charset="-122"/>
              <a:ea typeface="思源黑体 CN Bold" panose="020B0800000000000000" charset="-122"/>
            </a:endParaRPr>
          </a:p>
          <a:p>
            <a:pPr marL="12700">
              <a:spcBef>
                <a:spcPts val="640"/>
              </a:spcBef>
            </a:pPr>
            <a:r>
              <a:rPr lang="zh-CN" b="1">
                <a:solidFill>
                  <a:srgbClr val="FFFFFF"/>
                </a:solidFill>
                <a:latin typeface="思源黑体 CN Bold" panose="020B0800000000000000" charset="-122"/>
                <a:ea typeface="思源黑体 CN Bold" panose="020B0800000000000000" charset="-122"/>
              </a:rPr>
              <a:t>一键出表合理筹划</a:t>
            </a:r>
            <a:endParaRPr lang="zh-CN">
              <a:latin typeface="思源黑体 CN Bold" panose="020B0800000000000000" charset="-122"/>
              <a:ea typeface="思源黑体 CN Bold" panose="020B0800000000000000" charset="-122"/>
            </a:endParaRPr>
          </a:p>
        </p:txBody>
      </p:sp>
      <p:sp>
        <p:nvSpPr>
          <p:cNvPr id="36867" name="object 4"/>
          <p:cNvSpPr>
            <a:spLocks noChangeArrowheads="1"/>
          </p:cNvSpPr>
          <p:nvPr/>
        </p:nvSpPr>
        <p:spPr bwMode="auto">
          <a:xfrm>
            <a:off x="28575" y="406400"/>
            <a:ext cx="2746375" cy="2746375"/>
          </a:xfrm>
          <a:prstGeom prst="rect">
            <a:avLst/>
          </a:prstGeom>
          <a:blipFill dpi="0" rotWithShape="1">
            <a:blip r:embed="rId3" cstate="print"/>
            <a:srcRect/>
            <a:stretch>
              <a:fillRect/>
            </a:stretch>
          </a:blipFill>
          <a:ln w="9525">
            <a:noFill/>
            <a:miter lim="800000"/>
          </a:ln>
        </p:spPr>
        <p:txBody>
          <a:bodyPr lIns="0" tIns="0" rIns="0" bIns="0"/>
          <a:lstStyle/>
          <a:p>
            <a:endParaRPr lang="zh-CN" altLang="zh-CN"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2854325" y="1241425"/>
            <a:ext cx="3619500" cy="934085"/>
          </a:xfrm>
          <a:prstGeom prst="rect">
            <a:avLst/>
          </a:prstGeom>
        </p:spPr>
        <p:txBody>
          <a:bodyPr lIns="0" tIns="165100" rIns="0" bIns="0">
            <a:spAutoFit/>
          </a:bodyPr>
          <a:lstStyle/>
          <a:p>
            <a:pPr marL="298450" indent="-285750">
              <a:spcBef>
                <a:spcPts val="1300"/>
              </a:spcBef>
              <a:buFont typeface="Wingdings" panose="05000000000000000000" pitchFamily="2" charset="2"/>
              <a:buChar char=""/>
              <a:tabLst>
                <a:tab pos="298450" algn="l"/>
              </a:tabLst>
            </a:pPr>
            <a:r>
              <a:rPr lang="zh-CN" sz="2000">
                <a:latin typeface="思源黑体 CN Bold" panose="020B0800000000000000" charset="-122"/>
                <a:ea typeface="思源黑体 CN Bold" panose="020B0800000000000000" charset="-122"/>
              </a:rPr>
              <a:t>对比单据：销货单。</a:t>
            </a:r>
          </a:p>
          <a:p>
            <a:pPr marL="298450" indent="-285750">
              <a:spcBef>
                <a:spcPts val="1200"/>
              </a:spcBef>
              <a:buFont typeface="Wingdings" panose="05000000000000000000" pitchFamily="2" charset="2"/>
              <a:buChar char=""/>
              <a:tabLst>
                <a:tab pos="298450" algn="l"/>
              </a:tabLst>
            </a:pPr>
            <a:r>
              <a:rPr lang="zh-CN" sz="2000">
                <a:latin typeface="思源黑体 CN Bold" panose="020B0800000000000000" charset="-122"/>
                <a:ea typeface="思源黑体 CN Bold" panose="020B0800000000000000" charset="-122"/>
              </a:rPr>
              <a:t>单据状态：已出库、未收款。</a:t>
            </a:r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2854325" y="425450"/>
            <a:ext cx="6677660" cy="551180"/>
          </a:xfrm>
        </p:spPr>
        <p:txBody>
          <a:bodyPr wrap="square" tIns="13335"/>
          <a:lstStyle/>
          <a:p>
            <a:pPr marL="12700" eaLnBrk="1" hangingPunct="1">
              <a:spcBef>
                <a:spcPts val="100"/>
              </a:spcBef>
            </a:pPr>
            <a:r>
              <a:rPr lang="zh-CN" sz="3200" b="1">
                <a:solidFill>
                  <a:srgbClr val="5EB5AB"/>
                </a:solidFill>
                <a:latin typeface="思源黑体 CN Bold" panose="020B0800000000000000" charset="-122"/>
                <a:ea typeface="思源黑体 CN Bold" panose="020B0800000000000000" charset="-122"/>
              </a:rPr>
              <a:t>往来按余额结转及按明细结转对比</a:t>
            </a:r>
          </a:p>
        </p:txBody>
      </p:sp>
      <p:sp>
        <p:nvSpPr>
          <p:cNvPr id="8" name="object 4"/>
          <p:cNvSpPr/>
          <p:nvPr/>
        </p:nvSpPr>
        <p:spPr bwMode="auto">
          <a:xfrm>
            <a:off x="2479675" y="3276600"/>
            <a:ext cx="3798888" cy="1936750"/>
          </a:xfrm>
          <a:custGeom>
            <a:avLst/>
            <a:gdLst/>
            <a:ahLst/>
            <a:cxnLst>
              <a:cxn ang="0">
                <a:pos x="0" y="1937003"/>
              </a:cxn>
              <a:cxn ang="0">
                <a:pos x="3797808" y="1937003"/>
              </a:cxn>
              <a:cxn ang="0">
                <a:pos x="3797808" y="0"/>
              </a:cxn>
              <a:cxn ang="0">
                <a:pos x="0" y="0"/>
              </a:cxn>
              <a:cxn ang="0">
                <a:pos x="0" y="1937003"/>
              </a:cxn>
            </a:cxnLst>
            <a:rect l="0" t="0" r="r" b="b"/>
            <a:pathLst>
              <a:path w="3797934" h="1937385">
                <a:moveTo>
                  <a:pt x="0" y="1937003"/>
                </a:moveTo>
                <a:lnTo>
                  <a:pt x="3797808" y="1937003"/>
                </a:lnTo>
                <a:lnTo>
                  <a:pt x="3797808" y="0"/>
                </a:lnTo>
                <a:lnTo>
                  <a:pt x="0" y="0"/>
                </a:lnTo>
                <a:lnTo>
                  <a:pt x="0" y="1937003"/>
                </a:lnTo>
                <a:close/>
              </a:path>
            </a:pathLst>
          </a:custGeom>
          <a:noFill/>
          <a:ln w="9144">
            <a:solidFill>
              <a:srgbClr val="5B9BD4"/>
            </a:solidFill>
            <a:round/>
          </a:ln>
        </p:spPr>
        <p:txBody>
          <a:bodyPr lIns="0" tIns="0" rIns="0" bIns="0"/>
          <a:lstStyle/>
          <a:p>
            <a:endParaRPr lang="zh-CN" altLang="en-US"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9" name="object 5"/>
          <p:cNvSpPr txBox="1">
            <a:spLocks/>
          </p:cNvSpPr>
          <p:nvPr/>
        </p:nvSpPr>
        <p:spPr bwMode="auto">
          <a:xfrm>
            <a:off x="3116263" y="3298825"/>
            <a:ext cx="2062162" cy="67437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0" tIns="13335" rIns="0" bIns="0" numCol="1" anchor="t" anchorCtr="0" compatLnSpc="1">
            <a:spAutoFit/>
          </a:bodyPr>
          <a:lstStyle/>
          <a:p>
            <a:pPr marL="1270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sz="2000" b="0" i="0" u="none" strike="noStrike" kern="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思源黑体 CN Bold" panose="020B0800000000000000" charset="-122"/>
                <a:ea typeface="思源黑体 CN Bold" panose="020B0800000000000000" charset="-122"/>
                <a:cs typeface="思源黑体 CN Bold" panose="020B0800000000000000" charset="-122"/>
              </a:rPr>
              <a:t>按余额结转结果：</a:t>
            </a:r>
            <a:br>
              <a:rPr kumimoji="0" lang="zh-CN" sz="2000" b="0" i="0" u="none" strike="noStrike" kern="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思源黑体 CN Bold" panose="020B0800000000000000" charset="-122"/>
                <a:ea typeface="思源黑体 CN Bold" panose="020B0800000000000000" charset="-122"/>
                <a:cs typeface="思源黑体 CN Bold" panose="020B0800000000000000" charset="-122"/>
              </a:rPr>
            </a:br>
            <a:r>
              <a:rPr kumimoji="0" lang="zh-CN" sz="2000" b="0" i="0" u="none" strike="noStrike" kern="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思源黑体 CN Bold" panose="020B0800000000000000" charset="-122"/>
                <a:ea typeface="思源黑体 CN Bold" panose="020B0800000000000000" charset="-122"/>
                <a:cs typeface="思源黑体 CN Bold" panose="020B0800000000000000" charset="-122"/>
              </a:rPr>
              <a:t>单据不结转</a:t>
            </a:r>
            <a:endParaRPr kumimoji="0" lang="zh-CN" sz="2000" b="0" i="0" u="none" strike="noStrike" kern="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思源黑体 CN Bold" panose="020B0800000000000000" charset="-122"/>
              <a:ea typeface="思源黑体 CN Bold" panose="020B0800000000000000" charset="-122"/>
              <a:cs typeface="思源黑体 CN Bold" panose="020B0800000000000000" charset="-122"/>
            </a:endParaRPr>
          </a:p>
        </p:txBody>
      </p:sp>
      <p:sp>
        <p:nvSpPr>
          <p:cNvPr id="10" name="object 6"/>
          <p:cNvSpPr txBox="1"/>
          <p:nvPr/>
        </p:nvSpPr>
        <p:spPr>
          <a:xfrm>
            <a:off x="2559050" y="3908425"/>
            <a:ext cx="3590925" cy="628650"/>
          </a:xfrm>
          <a:prstGeom prst="rect">
            <a:avLst/>
          </a:prstGeom>
        </p:spPr>
        <p:txBody>
          <a:bodyPr lIns="0" tIns="13335" rIns="0" bIns="0">
            <a:spAutoFit/>
          </a:bodyPr>
          <a:lstStyle/>
          <a:p>
            <a:pPr marL="12700">
              <a:spcBef>
                <a:spcPts val="100"/>
              </a:spcBef>
            </a:pPr>
            <a:r>
              <a:rPr lang="zh-CN" sz="2000">
                <a:latin typeface="思源黑体 CN Bold" panose="020B0800000000000000" charset="-122"/>
                <a:ea typeface="思源黑体 CN Bold" panose="020B0800000000000000" charset="-122"/>
                <a:cs typeface="思源黑体 CN Bold" panose="020B0800000000000000" charset="-122"/>
              </a:rPr>
              <a:t>应收余额作为应收期初结转至往 来期初余额。</a:t>
            </a:r>
          </a:p>
        </p:txBody>
      </p:sp>
      <p:sp>
        <p:nvSpPr>
          <p:cNvPr id="11" name="object 7"/>
          <p:cNvSpPr txBox="1"/>
          <p:nvPr/>
        </p:nvSpPr>
        <p:spPr>
          <a:xfrm>
            <a:off x="2559050" y="4518025"/>
            <a:ext cx="3590925" cy="320675"/>
          </a:xfrm>
          <a:prstGeom prst="rect">
            <a:avLst/>
          </a:prstGeom>
        </p:spPr>
        <p:txBody>
          <a:bodyPr lIns="0" tIns="13335" rIns="0" bIns="0">
            <a:spAutoFit/>
          </a:bodyPr>
          <a:lstStyle/>
          <a:p>
            <a:pPr marL="12700">
              <a:spcBef>
                <a:spcPts val="100"/>
              </a:spcBef>
            </a:pPr>
            <a:r>
              <a:rPr lang="zh-CN" sz="2000">
                <a:latin typeface="思源黑体 CN Bold" panose="020B0800000000000000" charset="-122"/>
                <a:ea typeface="思源黑体 CN Bold" panose="020B0800000000000000" charset="-122"/>
              </a:rPr>
              <a:t>注：已经出库的销货单不进行结</a:t>
            </a:r>
          </a:p>
        </p:txBody>
      </p:sp>
      <p:sp>
        <p:nvSpPr>
          <p:cNvPr id="12" name="object 8"/>
          <p:cNvSpPr txBox="1"/>
          <p:nvPr/>
        </p:nvSpPr>
        <p:spPr>
          <a:xfrm>
            <a:off x="2559050" y="4822825"/>
            <a:ext cx="3836988" cy="320675"/>
          </a:xfrm>
          <a:prstGeom prst="rect">
            <a:avLst/>
          </a:prstGeom>
        </p:spPr>
        <p:txBody>
          <a:bodyPr lIns="0" tIns="13335" rIns="0" bIns="0">
            <a:spAutoFit/>
          </a:bodyPr>
          <a:lstStyle/>
          <a:p>
            <a:pPr marL="12700">
              <a:spcBef>
                <a:spcPts val="100"/>
              </a:spcBef>
            </a:pPr>
            <a:r>
              <a:rPr lang="zh-CN" sz="2000">
                <a:latin typeface="思源黑体 CN Bold" panose="020B0800000000000000" charset="-122"/>
                <a:ea typeface="思源黑体 CN Bold" panose="020B0800000000000000" charset="-122"/>
              </a:rPr>
              <a:t>转。往来收款进度对其没有影响。</a:t>
            </a:r>
          </a:p>
        </p:txBody>
      </p:sp>
      <p:sp>
        <p:nvSpPr>
          <p:cNvPr id="13" name="object 9"/>
          <p:cNvSpPr txBox="1"/>
          <p:nvPr/>
        </p:nvSpPr>
        <p:spPr>
          <a:xfrm>
            <a:off x="6629400" y="3276600"/>
            <a:ext cx="4343400" cy="1881505"/>
          </a:xfrm>
          <a:prstGeom prst="rect">
            <a:avLst/>
          </a:prstGeom>
          <a:ln w="9144">
            <a:solidFill>
              <a:srgbClr val="5B9BD4"/>
            </a:solidFill>
          </a:ln>
        </p:spPr>
        <p:txBody>
          <a:bodyPr lIns="0" tIns="34925" rIns="0" bIns="0">
            <a:spAutoFit/>
          </a:bodyPr>
          <a:lstStyle/>
          <a:p>
            <a:pPr algn="ctr">
              <a:spcBef>
                <a:spcPts val="275"/>
              </a:spcBef>
            </a:pPr>
            <a:r>
              <a:rPr lang="zh-CN" sz="2000" dirty="0">
                <a:latin typeface="思源黑体 CN Bold" panose="020B0800000000000000" charset="-122"/>
                <a:ea typeface="思源黑体 CN Bold" panose="020B0800000000000000" charset="-122"/>
                <a:cs typeface="思源黑体 CN Bold" panose="020B0800000000000000" charset="-122"/>
              </a:rPr>
              <a:t>按明细结转结果：</a:t>
            </a:r>
          </a:p>
          <a:p>
            <a:pPr algn="ctr"/>
            <a:r>
              <a:rPr lang="zh-CN" sz="2000" dirty="0">
                <a:latin typeface="思源黑体 CN Bold" panose="020B0800000000000000" charset="-122"/>
                <a:ea typeface="思源黑体 CN Bold" panose="020B0800000000000000" charset="-122"/>
                <a:cs typeface="思源黑体 CN Bold" panose="020B0800000000000000" charset="-122"/>
              </a:rPr>
              <a:t>单据结转</a:t>
            </a:r>
          </a:p>
          <a:p>
            <a:pPr algn="just"/>
            <a:r>
              <a:rPr lang="zh-CN" sz="2000" dirty="0">
                <a:latin typeface="思源黑体 CN Bold" panose="020B0800000000000000" charset="-122"/>
                <a:ea typeface="思源黑体 CN Bold" panose="020B0800000000000000" charset="-122"/>
                <a:cs typeface="思源黑体 CN Bold" panose="020B0800000000000000" charset="-122"/>
              </a:rPr>
              <a:t>注：因其对应的销货单收款未完成， 作为未完结的销货单上游，该销货单 被结转为期初销货单。</a:t>
            </a:r>
          </a:p>
          <a:p>
            <a:pPr algn="ctr"/>
            <a:r>
              <a:rPr lang="zh-CN" sz="2000" dirty="0">
                <a:latin typeface="思源黑体 CN Bold" panose="020B0800000000000000" charset="-122"/>
                <a:ea typeface="思源黑体 CN Bold" panose="020B0800000000000000" charset="-122"/>
                <a:cs typeface="思源黑体 CN Bold" panose="020B0800000000000000" charset="-122"/>
              </a:rPr>
              <a:t>按明细结转往来期初不允许查看。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" name="object 2"/>
          <p:cNvSpPr>
            <a:spLocks noGrp="1"/>
          </p:cNvSpPr>
          <p:nvPr>
            <p:ph type="title"/>
          </p:nvPr>
        </p:nvSpPr>
        <p:spPr>
          <a:xfrm>
            <a:off x="2854325" y="546100"/>
            <a:ext cx="1897380" cy="551180"/>
          </a:xfrm>
        </p:spPr>
        <p:txBody>
          <a:bodyPr wrap="square" tIns="13335"/>
          <a:lstStyle/>
          <a:p>
            <a:pPr marL="12700" eaLnBrk="1" hangingPunct="1">
              <a:spcBef>
                <a:spcPts val="100"/>
              </a:spcBef>
            </a:pPr>
            <a:r>
              <a:rPr lang="zh-CN" sz="3200" b="1">
                <a:solidFill>
                  <a:srgbClr val="5EB5AB"/>
                </a:solidFill>
                <a:latin typeface="思源黑体 CN Bold" panose="020B0800000000000000" charset="-122"/>
                <a:ea typeface="思源黑体 CN Bold" panose="020B0800000000000000" charset="-122"/>
              </a:rPr>
              <a:t>平滑过渡</a:t>
            </a:r>
          </a:p>
        </p:txBody>
      </p:sp>
      <p:sp>
        <p:nvSpPr>
          <p:cNvPr id="9218" name="object 3"/>
          <p:cNvSpPr>
            <a:spLocks noChangeArrowheads="1"/>
          </p:cNvSpPr>
          <p:nvPr/>
        </p:nvSpPr>
        <p:spPr bwMode="auto">
          <a:xfrm>
            <a:off x="0" y="552450"/>
            <a:ext cx="2228850" cy="4424363"/>
          </a:xfrm>
          <a:prstGeom prst="rect">
            <a:avLst/>
          </a:prstGeom>
          <a:blipFill dpi="0" rotWithShape="1">
            <a:blip r:embed="rId2" cstate="print"/>
            <a:srcRect/>
            <a:stretch>
              <a:fillRect/>
            </a:stretch>
          </a:blipFill>
          <a:ln w="9525">
            <a:noFill/>
            <a:miter lim="800000"/>
          </a:ln>
        </p:spPr>
        <p:txBody>
          <a:bodyPr lIns="0" tIns="0" rIns="0" bIns="0"/>
          <a:lstStyle/>
          <a:p>
            <a:endParaRPr lang="zh-CN" altLang="zh-CN"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9219" name="object 4"/>
          <p:cNvSpPr txBox="1">
            <a:spLocks noChangeArrowheads="1"/>
          </p:cNvSpPr>
          <p:nvPr/>
        </p:nvSpPr>
        <p:spPr bwMode="auto">
          <a:xfrm>
            <a:off x="177800" y="5362575"/>
            <a:ext cx="1854200" cy="72644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lIns="0" tIns="12700" rIns="0" bIns="0">
            <a:spAutoFit/>
          </a:bodyPr>
          <a:lstStyle/>
          <a:p>
            <a:pPr marL="12700">
              <a:lnSpc>
                <a:spcPct val="129000"/>
              </a:lnSpc>
              <a:spcBef>
                <a:spcPts val="100"/>
              </a:spcBef>
            </a:pPr>
            <a:r>
              <a:rPr lang="zh-CN" b="1">
                <a:solidFill>
                  <a:srgbClr val="FFFFFF"/>
                </a:solidFill>
                <a:latin typeface="思源黑体 CN Bold" panose="020B0800000000000000" charset="-122"/>
                <a:ea typeface="思源黑体 CN Bold" panose="020B0800000000000000" charset="-122"/>
                <a:cs typeface="思源黑体 CN Bold" panose="020B0800000000000000" charset="-122"/>
              </a:rPr>
              <a:t>软件服宝</a:t>
            </a:r>
            <a:r>
              <a:rPr lang="zh-CN" altLang="zh-CN" b="1">
                <a:solidFill>
                  <a:srgbClr val="FFFFFF"/>
                </a:solidFill>
                <a:latin typeface="思源黑体 CN Bold" panose="020B0800000000000000" charset="-122"/>
                <a:ea typeface="思源黑体 CN Bold" panose="020B0800000000000000" charset="-122"/>
                <a:cs typeface="思源黑体 CN Bold" panose="020B0800000000000000" charset="-122"/>
              </a:rPr>
              <a:t>24h</a:t>
            </a:r>
            <a:r>
              <a:rPr lang="zh-CN" b="1">
                <a:solidFill>
                  <a:srgbClr val="FFFFFF"/>
                </a:solidFill>
                <a:latin typeface="思源黑体 CN Bold" panose="020B0800000000000000" charset="-122"/>
                <a:ea typeface="思源黑体 CN Bold" panose="020B0800000000000000" charset="-122"/>
                <a:cs typeface="思源黑体 CN Bold" panose="020B0800000000000000" charset="-122"/>
              </a:rPr>
              <a:t>在线 随问随答极速响应</a:t>
            </a:r>
            <a:endParaRPr lang="zh-CN">
              <a:latin typeface="思源黑体 CN Bold" panose="020B0800000000000000" charset="-122"/>
              <a:ea typeface="思源黑体 CN Bold" panose="020B0800000000000000" charset="-122"/>
              <a:cs typeface="思源黑体 CN Bold" panose="020B0800000000000000" charset="-122"/>
            </a:endParaRPr>
          </a:p>
        </p:txBody>
      </p:sp>
      <p:sp>
        <p:nvSpPr>
          <p:cNvPr id="9220" name="object 5"/>
          <p:cNvSpPr>
            <a:spLocks noChangeArrowheads="1"/>
          </p:cNvSpPr>
          <p:nvPr/>
        </p:nvSpPr>
        <p:spPr bwMode="auto">
          <a:xfrm>
            <a:off x="204788" y="3346450"/>
            <a:ext cx="1819275" cy="1811338"/>
          </a:xfrm>
          <a:prstGeom prst="rect">
            <a:avLst/>
          </a:prstGeom>
          <a:blipFill dpi="0" rotWithShape="1">
            <a:blip r:embed="rId3" cstate="print"/>
            <a:srcRect/>
            <a:stretch>
              <a:fillRect/>
            </a:stretch>
          </a:blipFill>
          <a:ln w="9525">
            <a:noFill/>
            <a:miter lim="800000"/>
          </a:ln>
        </p:spPr>
        <p:txBody>
          <a:bodyPr lIns="0" tIns="0" rIns="0" bIns="0"/>
          <a:lstStyle/>
          <a:p>
            <a:endParaRPr lang="zh-CN" altLang="zh-CN"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3311525" y="1536700"/>
            <a:ext cx="7599363" cy="1557020"/>
          </a:xfrm>
          <a:prstGeom prst="rect">
            <a:avLst/>
          </a:prstGeom>
        </p:spPr>
        <p:txBody>
          <a:bodyPr lIns="0" tIns="13335" rIns="0" bIns="0">
            <a:spAutoFit/>
          </a:bodyPr>
          <a:lstStyle/>
          <a:p>
            <a:pPr marL="214630" indent="-203200">
              <a:spcBef>
                <a:spcPts val="100"/>
              </a:spcBef>
              <a:buSzPct val="95000"/>
              <a:buFont typeface="Wingdings" panose="05000000000000000000" pitchFamily="2" charset="2"/>
              <a:buChar char=""/>
              <a:tabLst>
                <a:tab pos="215900" algn="l"/>
              </a:tabLst>
            </a:pPr>
            <a:r>
              <a:rPr lang="zh-CN" sz="2000">
                <a:latin typeface="思源黑体 CN Bold" panose="020B0800000000000000" charset="-122"/>
                <a:ea typeface="思源黑体 CN Bold" panose="020B0800000000000000" charset="-122"/>
                <a:cs typeface="思源黑体 CN Bold" panose="020B0800000000000000" charset="-122"/>
              </a:rPr>
              <a:t>当使用软件到年底后，如果当年的业务已经全部做完，则直接做</a:t>
            </a:r>
            <a:r>
              <a:rPr lang="zh-CN" sz="2000">
                <a:solidFill>
                  <a:srgbClr val="FF0000"/>
                </a:solidFill>
                <a:latin typeface="思源黑体 CN Bold" panose="020B0800000000000000" charset="-122"/>
                <a:ea typeface="思源黑体 CN Bold" panose="020B0800000000000000" charset="-122"/>
                <a:cs typeface="思源黑体 CN Bold" panose="020B0800000000000000" charset="-122"/>
              </a:rPr>
              <a:t>期</a:t>
            </a:r>
            <a:endParaRPr lang="zh-CN" sz="2000">
              <a:latin typeface="思源黑体 CN Bold" panose="020B0800000000000000" charset="-122"/>
              <a:ea typeface="思源黑体 CN Bold" panose="020B0800000000000000" charset="-122"/>
              <a:cs typeface="思源黑体 CN Bold" panose="020B0800000000000000" charset="-122"/>
            </a:endParaRPr>
          </a:p>
          <a:p>
            <a:pPr marL="214630" indent="-203200">
              <a:tabLst>
                <a:tab pos="215900" algn="l"/>
              </a:tabLst>
            </a:pPr>
            <a:r>
              <a:rPr lang="zh-CN" sz="2000">
                <a:solidFill>
                  <a:srgbClr val="FF0000"/>
                </a:solidFill>
                <a:latin typeface="思源黑体 CN Bold" panose="020B0800000000000000" charset="-122"/>
                <a:ea typeface="思源黑体 CN Bold" panose="020B0800000000000000" charset="-122"/>
                <a:cs typeface="思源黑体 CN Bold" panose="020B0800000000000000" charset="-122"/>
              </a:rPr>
              <a:t>末处理</a:t>
            </a:r>
            <a:r>
              <a:rPr lang="zh-CN" sz="2000">
                <a:latin typeface="思源黑体 CN Bold" panose="020B0800000000000000" charset="-122"/>
                <a:ea typeface="思源黑体 CN Bold" panose="020B0800000000000000" charset="-122"/>
                <a:cs typeface="思源黑体 CN Bold" panose="020B0800000000000000" charset="-122"/>
              </a:rPr>
              <a:t>（即月末结账），等同于同年跨月的操作。</a:t>
            </a:r>
          </a:p>
          <a:p>
            <a:pPr marL="214630" indent="-203200">
              <a:spcBef>
                <a:spcPts val="40"/>
              </a:spcBef>
              <a:tabLst>
                <a:tab pos="215900" algn="l"/>
              </a:tabLst>
            </a:pPr>
            <a:endParaRPr lang="zh-CN" sz="2000">
              <a:latin typeface="思源黑体 CN Bold" panose="020B0800000000000000" charset="-122"/>
              <a:ea typeface="思源黑体 CN Bold" panose="020B0800000000000000" charset="-122"/>
              <a:cs typeface="思源黑体 CN Bold" panose="020B0800000000000000" charset="-122"/>
            </a:endParaRPr>
          </a:p>
          <a:p>
            <a:pPr marL="214630" indent="-203200">
              <a:buSzPct val="95000"/>
              <a:buFont typeface="Wingdings" panose="05000000000000000000" pitchFamily="2" charset="2"/>
              <a:buChar char=""/>
              <a:tabLst>
                <a:tab pos="215900" algn="l"/>
              </a:tabLst>
            </a:pPr>
            <a:r>
              <a:rPr lang="zh-CN" sz="2000">
                <a:latin typeface="思源黑体 CN Bold" panose="020B0800000000000000" charset="-122"/>
                <a:ea typeface="思源黑体 CN Bold" panose="020B0800000000000000" charset="-122"/>
                <a:cs typeface="思源黑体 CN Bold" panose="020B0800000000000000" charset="-122"/>
              </a:rPr>
              <a:t>如果当年的业务没有完成且需要同时做次年的账，则需要</a:t>
            </a:r>
            <a:r>
              <a:rPr lang="zh-CN" sz="2000">
                <a:solidFill>
                  <a:srgbClr val="FF0000"/>
                </a:solidFill>
                <a:latin typeface="思源黑体 CN Bold" panose="020B0800000000000000" charset="-122"/>
                <a:ea typeface="思源黑体 CN Bold" panose="020B0800000000000000" charset="-122"/>
                <a:cs typeface="思源黑体 CN Bold" panose="020B0800000000000000" charset="-122"/>
              </a:rPr>
              <a:t>手工建立 </a:t>
            </a:r>
            <a:r>
              <a:rPr lang="zh-CN" sz="2000">
                <a:latin typeface="思源黑体 CN Bold" panose="020B0800000000000000" charset="-122"/>
                <a:ea typeface="思源黑体 CN Bold" panose="020B0800000000000000" charset="-122"/>
                <a:cs typeface="思源黑体 CN Bold" panose="020B0800000000000000" charset="-122"/>
              </a:rPr>
              <a:t>次年会计期间。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2854325" y="3470275"/>
            <a:ext cx="8056563" cy="2827020"/>
          </a:xfrm>
          <a:prstGeom prst="rect">
            <a:avLst/>
          </a:prstGeom>
        </p:spPr>
        <p:txBody>
          <a:bodyPr lIns="0" tIns="13335" rIns="0" bIns="0">
            <a:spAutoFit/>
          </a:bodyPr>
          <a:lstStyle/>
          <a:p>
            <a:pPr marL="12700">
              <a:spcBef>
                <a:spcPts val="100"/>
              </a:spcBef>
            </a:pPr>
            <a:r>
              <a:rPr lang="zh-CN" sz="3200" b="1">
                <a:solidFill>
                  <a:srgbClr val="5EB5AB"/>
                </a:solidFill>
                <a:latin typeface="思源黑体 CN Bold" panose="020B0800000000000000" charset="-122"/>
                <a:ea typeface="思源黑体 CN Bold" panose="020B0800000000000000" charset="-122"/>
                <a:cs typeface="思源黑体 CN Bold" panose="020B0800000000000000" charset="-122"/>
              </a:rPr>
              <a:t>期间结转</a:t>
            </a:r>
            <a:endParaRPr lang="zh-CN" sz="3200">
              <a:latin typeface="思源黑体 CN Bold" panose="020B0800000000000000" charset="-122"/>
              <a:ea typeface="思源黑体 CN Bold" panose="020B0800000000000000" charset="-122"/>
              <a:cs typeface="思源黑体 CN Bold" panose="020B0800000000000000" charset="-122"/>
            </a:endParaRPr>
          </a:p>
          <a:p>
            <a:pPr marL="12700">
              <a:spcBef>
                <a:spcPts val="3600"/>
              </a:spcBef>
              <a:buSzPct val="95000"/>
              <a:buFont typeface="Wingdings" panose="05000000000000000000" pitchFamily="2" charset="2"/>
              <a:buChar char=""/>
            </a:pPr>
            <a:r>
              <a:rPr lang="zh-CN" sz="2000">
                <a:latin typeface="思源黑体 CN Bold" panose="020B0800000000000000" charset="-122"/>
                <a:ea typeface="思源黑体 CN Bold" panose="020B0800000000000000" charset="-122"/>
                <a:cs typeface="思源黑体 CN Bold" panose="020B0800000000000000" charset="-122"/>
              </a:rPr>
              <a:t>通过</a:t>
            </a:r>
            <a:r>
              <a:rPr lang="zh-CN" altLang="zh-CN" sz="2000">
                <a:latin typeface="思源黑体 CN Bold" panose="020B0800000000000000" charset="-122"/>
                <a:ea typeface="思源黑体 CN Bold" panose="020B0800000000000000" charset="-122"/>
                <a:cs typeface="思源黑体 CN Bold" panose="020B0800000000000000" charset="-122"/>
              </a:rPr>
              <a:t>【</a:t>
            </a:r>
            <a:r>
              <a:rPr lang="zh-CN" sz="2000">
                <a:latin typeface="思源黑体 CN Bold" panose="020B0800000000000000" charset="-122"/>
                <a:ea typeface="思源黑体 CN Bold" panose="020B0800000000000000" charset="-122"/>
                <a:cs typeface="思源黑体 CN Bold" panose="020B0800000000000000" charset="-122"/>
              </a:rPr>
              <a:t>期间结转</a:t>
            </a:r>
            <a:r>
              <a:rPr lang="zh-CN" altLang="zh-CN" sz="2000">
                <a:latin typeface="思源黑体 CN Bold" panose="020B0800000000000000" charset="-122"/>
                <a:ea typeface="思源黑体 CN Bold" panose="020B0800000000000000" charset="-122"/>
                <a:cs typeface="思源黑体 CN Bold" panose="020B0800000000000000" charset="-122"/>
              </a:rPr>
              <a:t>】</a:t>
            </a:r>
            <a:r>
              <a:rPr lang="zh-CN" sz="2000">
                <a:latin typeface="思源黑体 CN Bold" panose="020B0800000000000000" charset="-122"/>
                <a:ea typeface="思源黑体 CN Bold" panose="020B0800000000000000" charset="-122"/>
                <a:cs typeface="思源黑体 CN Bold" panose="020B0800000000000000" charset="-122"/>
              </a:rPr>
              <a:t>将数据结转到新的账套中，原账套将无法做业务 单据，只能进行查询。</a:t>
            </a:r>
          </a:p>
          <a:p>
            <a:pPr marL="12700">
              <a:spcBef>
                <a:spcPts val="50"/>
              </a:spcBef>
              <a:buFont typeface="Wingdings" panose="05000000000000000000" pitchFamily="2" charset="2"/>
              <a:buChar char=""/>
            </a:pPr>
            <a:endParaRPr lang="zh-CN" sz="2000">
              <a:latin typeface="思源黑体 CN Bold" panose="020B0800000000000000" charset="-122"/>
              <a:ea typeface="思源黑体 CN Bold" panose="020B0800000000000000" charset="-122"/>
              <a:cs typeface="思源黑体 CN Bold" panose="020B0800000000000000" charset="-122"/>
            </a:endParaRPr>
          </a:p>
          <a:p>
            <a:pPr marL="12700">
              <a:buSzPct val="95000"/>
              <a:buFont typeface="Wingdings" panose="05000000000000000000" pitchFamily="2" charset="2"/>
              <a:buChar char=""/>
            </a:pPr>
            <a:r>
              <a:rPr lang="zh-CN" sz="2000">
                <a:latin typeface="思源黑体 CN Bold" panose="020B0800000000000000" charset="-122"/>
                <a:ea typeface="思源黑体 CN Bold" panose="020B0800000000000000" charset="-122"/>
                <a:cs typeface="思源黑体 CN Bold" panose="020B0800000000000000" charset="-122"/>
              </a:rPr>
              <a:t>适用于数据量较大，业务较多，或者需要对上年数据进行调整。</a:t>
            </a:r>
          </a:p>
          <a:p>
            <a:pPr marL="12700">
              <a:spcBef>
                <a:spcPts val="50"/>
              </a:spcBef>
              <a:buFont typeface="Wingdings" panose="05000000000000000000" pitchFamily="2" charset="2"/>
              <a:buChar char=""/>
            </a:pPr>
            <a:endParaRPr lang="zh-CN" sz="2000">
              <a:latin typeface="思源黑体 CN Bold" panose="020B0800000000000000" charset="-122"/>
              <a:ea typeface="思源黑体 CN Bold" panose="020B0800000000000000" charset="-122"/>
              <a:cs typeface="思源黑体 CN Bold" panose="020B0800000000000000" charset="-122"/>
            </a:endParaRPr>
          </a:p>
          <a:p>
            <a:pPr marL="12700">
              <a:buSzPct val="95000"/>
              <a:buFont typeface="Wingdings" panose="05000000000000000000" pitchFamily="2" charset="2"/>
              <a:buChar char=""/>
            </a:pPr>
            <a:r>
              <a:rPr lang="zh-CN" sz="2000">
                <a:latin typeface="思源黑体 CN Bold" panose="020B0800000000000000" charset="-122"/>
                <a:ea typeface="思源黑体 CN Bold" panose="020B0800000000000000" charset="-122"/>
                <a:cs typeface="思源黑体 CN Bold" panose="020B0800000000000000" charset="-122"/>
              </a:rPr>
              <a:t>随时可以做期间结转，没有时间限制。</a:t>
            </a: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object 2"/>
          <p:cNvSpPr>
            <a:spLocks noChangeArrowheads="1"/>
          </p:cNvSpPr>
          <p:nvPr/>
        </p:nvSpPr>
        <p:spPr bwMode="auto">
          <a:xfrm>
            <a:off x="0" y="2008188"/>
            <a:ext cx="2216150" cy="4849812"/>
          </a:xfrm>
          <a:prstGeom prst="rect">
            <a:avLst/>
          </a:prstGeom>
          <a:blipFill dpi="0" rotWithShape="1">
            <a:blip r:embed="rId2" cstate="print"/>
            <a:srcRect/>
            <a:stretch>
              <a:fillRect/>
            </a:stretch>
          </a:blipFill>
          <a:ln w="9525">
            <a:noFill/>
            <a:miter lim="800000"/>
          </a:ln>
        </p:spPr>
        <p:txBody>
          <a:bodyPr lIns="0" tIns="0" rIns="0" bIns="0"/>
          <a:lstStyle/>
          <a:p>
            <a:endParaRPr lang="zh-CN" altLang="zh-CN"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38914" name="object 3"/>
          <p:cNvSpPr>
            <a:spLocks noChangeArrowheads="1"/>
          </p:cNvSpPr>
          <p:nvPr/>
        </p:nvSpPr>
        <p:spPr bwMode="auto">
          <a:xfrm>
            <a:off x="28575" y="406400"/>
            <a:ext cx="2746375" cy="2746375"/>
          </a:xfrm>
          <a:prstGeom prst="rect">
            <a:avLst/>
          </a:prstGeom>
          <a:blipFill dpi="0" rotWithShape="1">
            <a:blip r:embed="rId3" cstate="print"/>
            <a:srcRect/>
            <a:stretch>
              <a:fillRect/>
            </a:stretch>
          </a:blipFill>
          <a:ln w="9525">
            <a:noFill/>
            <a:miter lim="800000"/>
          </a:ln>
        </p:spPr>
        <p:txBody>
          <a:bodyPr lIns="0" tIns="0" rIns="0" bIns="0"/>
          <a:lstStyle/>
          <a:p>
            <a:endParaRPr lang="zh-CN" altLang="zh-CN"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2854325" y="247650"/>
            <a:ext cx="6762115" cy="551180"/>
          </a:xfrm>
        </p:spPr>
        <p:txBody>
          <a:bodyPr wrap="square" tIns="13335"/>
          <a:lstStyle/>
          <a:p>
            <a:pPr marL="12700" eaLnBrk="1" hangingPunct="1">
              <a:spcBef>
                <a:spcPts val="100"/>
              </a:spcBef>
            </a:pPr>
            <a:r>
              <a:rPr lang="zh-CN" sz="3200" b="1">
                <a:solidFill>
                  <a:srgbClr val="5EB5AB"/>
                </a:solidFill>
                <a:latin typeface="思源黑体 CN Bold" panose="020B0800000000000000" charset="-122"/>
                <a:ea typeface="思源黑体 CN Bold" panose="020B0800000000000000" charset="-122"/>
              </a:rPr>
              <a:t>往来按余额结转及按明细结转对比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163513" y="784225"/>
            <a:ext cx="6180137" cy="2981325"/>
          </a:xfrm>
          <a:prstGeom prst="rect">
            <a:avLst/>
          </a:prstGeom>
        </p:spPr>
        <p:txBody>
          <a:bodyPr lIns="0" tIns="165100" rIns="0" bIns="0">
            <a:spAutoFit/>
          </a:bodyPr>
          <a:lstStyle/>
          <a:p>
            <a:pPr marL="2987675" indent="-285750">
              <a:spcBef>
                <a:spcPts val="1300"/>
              </a:spcBef>
              <a:buFont typeface="Wingdings" panose="05000000000000000000" pitchFamily="2" charset="2"/>
              <a:buChar char=""/>
              <a:tabLst>
                <a:tab pos="2988945" algn="l"/>
              </a:tabLst>
            </a:pPr>
            <a:r>
              <a:rPr lang="zh-CN" sz="2000" dirty="0">
                <a:latin typeface="思源黑体 CN Bold" panose="020B0800000000000000" charset="-122"/>
                <a:ea typeface="思源黑体 CN Bold" panose="020B0800000000000000" charset="-122"/>
                <a:cs typeface="思源黑体 CN Bold" panose="020B0800000000000000" charset="-122"/>
              </a:rPr>
              <a:t>对比单据：销货单。</a:t>
            </a:r>
          </a:p>
          <a:p>
            <a:pPr marL="2987675" indent="-285750">
              <a:spcBef>
                <a:spcPts val="1200"/>
              </a:spcBef>
              <a:buFont typeface="Wingdings" panose="05000000000000000000" pitchFamily="2" charset="2"/>
              <a:buChar char=""/>
              <a:tabLst>
                <a:tab pos="2988945" algn="l"/>
              </a:tabLst>
            </a:pPr>
            <a:r>
              <a:rPr lang="zh-CN" sz="2000" dirty="0">
                <a:latin typeface="思源黑体 CN Bold" panose="020B0800000000000000" charset="-122"/>
                <a:ea typeface="思源黑体 CN Bold" panose="020B0800000000000000" charset="-122"/>
                <a:cs typeface="思源黑体 CN Bold" panose="020B0800000000000000" charset="-122"/>
              </a:rPr>
              <a:t>单据状态：未出库。</a:t>
            </a:r>
          </a:p>
          <a:p>
            <a:pPr marL="2987675" indent="-285750">
              <a:lnSpc>
                <a:spcPct val="150000"/>
              </a:lnSpc>
              <a:spcBef>
                <a:spcPts val="1500"/>
              </a:spcBef>
              <a:tabLst>
                <a:tab pos="2988945" algn="l"/>
              </a:tabLst>
            </a:pPr>
            <a:r>
              <a:rPr lang="zh-CN" sz="2000" dirty="0">
                <a:latin typeface="思源黑体 CN Bold" panose="020B0800000000000000" charset="-122"/>
                <a:ea typeface="思源黑体 CN Bold" panose="020B0800000000000000" charset="-122"/>
                <a:cs typeface="思源黑体 CN Bold" panose="020B0800000000000000" charset="-122"/>
              </a:rPr>
              <a:t>部分款项为结转前期间收取， 部分款项为结转后期间收取。</a:t>
            </a:r>
          </a:p>
          <a:p>
            <a:pPr marL="2987675" indent="-285750">
              <a:spcBef>
                <a:spcPts val="2300"/>
              </a:spcBef>
              <a:tabLst>
                <a:tab pos="2988945" algn="l"/>
              </a:tabLst>
            </a:pPr>
            <a:r>
              <a:rPr lang="zh-CN" b="1" dirty="0">
                <a:solidFill>
                  <a:srgbClr val="FFFFFF"/>
                </a:solidFill>
                <a:latin typeface="思源黑体 CN Bold" panose="020B0800000000000000" charset="-122"/>
                <a:ea typeface="思源黑体 CN Bold" panose="020B0800000000000000" charset="-122"/>
                <a:cs typeface="思源黑体 CN Bold" panose="020B0800000000000000" charset="-122"/>
              </a:rPr>
              <a:t>福袋工具化繁为简</a:t>
            </a:r>
            <a:endParaRPr lang="zh-CN" dirty="0">
              <a:latin typeface="思源黑体 CN Bold" panose="020B0800000000000000" charset="-122"/>
              <a:ea typeface="思源黑体 CN Bold" panose="020B0800000000000000" charset="-122"/>
              <a:cs typeface="思源黑体 CN Bold" panose="020B0800000000000000" charset="-122"/>
            </a:endParaRPr>
          </a:p>
          <a:p>
            <a:pPr marL="2987675" indent="-285750">
              <a:spcBef>
                <a:spcPts val="640"/>
              </a:spcBef>
              <a:tabLst>
                <a:tab pos="2988945" algn="l"/>
              </a:tabLst>
            </a:pPr>
            <a:r>
              <a:rPr lang="zh-CN" b="1" dirty="0">
                <a:solidFill>
                  <a:srgbClr val="FFFFFF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一键出表合理筹划</a:t>
            </a:r>
            <a:endParaRPr lang="zh-CN" dirty="0"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2362200" y="3657600"/>
            <a:ext cx="4343400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913130" indent="-323850">
              <a:spcBef>
                <a:spcPts val="275"/>
              </a:spcBef>
            </a:pPr>
            <a:r>
              <a:rPr lang="zh-CN" altLang="zh-CN" dirty="0" smtClean="0">
                <a:latin typeface="思源黑体 CN Bold" panose="020B0800000000000000" charset="-122"/>
                <a:ea typeface="思源黑体 CN Bold" panose="020B0800000000000000" charset="-122"/>
                <a:cs typeface="思源黑体 CN Bold" panose="020B0800000000000000" charset="-122"/>
              </a:rPr>
              <a:t>按余额结转结果：单据结转为期初</a:t>
            </a:r>
          </a:p>
          <a:p>
            <a:pPr marL="913130" indent="-323850"/>
            <a:r>
              <a:rPr lang="zh-CN" altLang="zh-CN" dirty="0" smtClean="0">
                <a:latin typeface="思源黑体 CN Bold" panose="020B0800000000000000" charset="-122"/>
                <a:ea typeface="思源黑体 CN Bold" panose="020B0800000000000000" charset="-122"/>
                <a:cs typeface="思源黑体 CN Bold" panose="020B0800000000000000" charset="-122"/>
              </a:rPr>
              <a:t>应收余额作为应收期初结转至往</a:t>
            </a:r>
          </a:p>
          <a:p>
            <a:pPr marL="913130" indent="-323850"/>
            <a:r>
              <a:rPr lang="zh-CN" altLang="zh-CN" dirty="0" smtClean="0">
                <a:latin typeface="思源黑体 CN Bold" panose="020B0800000000000000" charset="-122"/>
                <a:ea typeface="思源黑体 CN Bold" panose="020B0800000000000000" charset="-122"/>
                <a:cs typeface="思源黑体 CN Bold" panose="020B0800000000000000" charset="-122"/>
              </a:rPr>
              <a:t>来期初余额。</a:t>
            </a:r>
          </a:p>
          <a:p>
            <a:pPr marL="913130" indent="-323850"/>
            <a:r>
              <a:rPr lang="zh-CN" altLang="zh-CN" dirty="0" smtClean="0">
                <a:latin typeface="思源黑体 CN Bold" panose="020B0800000000000000" charset="-122"/>
                <a:ea typeface="思源黑体 CN Bold" panose="020B0800000000000000" charset="-122"/>
                <a:cs typeface="思源黑体 CN Bold" panose="020B0800000000000000" charset="-122"/>
              </a:rPr>
              <a:t>注：未出库的销货单需作为期初 销货单结转，但仅用于后续出库 单参照的依据，往来收款依据为 往来期初余额</a:t>
            </a:r>
            <a:endParaRPr lang="zh-CN" altLang="zh-CN" dirty="0">
              <a:latin typeface="思源黑体 CN Bold" panose="020B0800000000000000" charset="-122"/>
              <a:ea typeface="思源黑体 CN Bold" panose="020B0800000000000000" charset="-122"/>
              <a:cs typeface="思源黑体 CN Bold" panose="020B0800000000000000" charset="-122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7315200" y="3657600"/>
            <a:ext cx="426720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85875" indent="-514350">
              <a:spcBef>
                <a:spcPts val="275"/>
              </a:spcBef>
            </a:pPr>
            <a:r>
              <a:rPr lang="zh-CN" altLang="zh-CN" dirty="0" smtClean="0">
                <a:latin typeface="思源黑体 CN Bold" panose="020B0800000000000000" charset="-122"/>
                <a:ea typeface="思源黑体 CN Bold" panose="020B0800000000000000" charset="-122"/>
                <a:cs typeface="思源黑体 CN Bold" panose="020B0800000000000000" charset="-122"/>
              </a:rPr>
              <a:t>按</a:t>
            </a:r>
            <a:r>
              <a:rPr lang="zh-CN" altLang="en-US" dirty="0" smtClean="0">
                <a:latin typeface="思源黑体 CN Bold" panose="020B0800000000000000" charset="-122"/>
                <a:ea typeface="思源黑体 CN Bold" panose="020B0800000000000000" charset="-122"/>
                <a:cs typeface="思源黑体 CN Bold" panose="020B0800000000000000" charset="-122"/>
              </a:rPr>
              <a:t>明细</a:t>
            </a:r>
            <a:r>
              <a:rPr lang="zh-CN" altLang="zh-CN" dirty="0" smtClean="0">
                <a:latin typeface="思源黑体 CN Bold" panose="020B0800000000000000" charset="-122"/>
                <a:ea typeface="思源黑体 CN Bold" panose="020B0800000000000000" charset="-122"/>
                <a:cs typeface="思源黑体 CN Bold" panose="020B0800000000000000" charset="-122"/>
              </a:rPr>
              <a:t>结转结果： 单据结转</a:t>
            </a:r>
          </a:p>
          <a:p>
            <a:pPr marL="1285875" indent="-514350" algn="just"/>
            <a:r>
              <a:rPr lang="zh-CN" altLang="zh-CN" dirty="0" smtClean="0">
                <a:latin typeface="思源黑体 CN Bold" panose="020B0800000000000000" charset="-122"/>
                <a:ea typeface="思源黑体 CN Bold" panose="020B0800000000000000" charset="-122"/>
                <a:cs typeface="思源黑体 CN Bold" panose="020B0800000000000000" charset="-122"/>
              </a:rPr>
              <a:t>注：因销货单收款、出库均未完成， 作为未完结的销货单，该销货单被结 转为期初销货单。且往来期初不允许查看。</a:t>
            </a:r>
            <a:endParaRPr lang="zh-CN" altLang="zh-CN" dirty="0">
              <a:latin typeface="思源黑体 CN Bold" panose="020B0800000000000000" charset="-122"/>
              <a:ea typeface="思源黑体 CN Bold" panose="020B0800000000000000" charset="-122"/>
              <a:cs typeface="思源黑体 CN Bold" panose="020B0800000000000000" charset="-122"/>
            </a:endParaRPr>
          </a:p>
        </p:txBody>
      </p:sp>
      <p:cxnSp>
        <p:nvCxnSpPr>
          <p:cNvPr id="13" name="直接连接符 12"/>
          <p:cNvCxnSpPr/>
          <p:nvPr/>
        </p:nvCxnSpPr>
        <p:spPr>
          <a:xfrm>
            <a:off x="7239000" y="3276600"/>
            <a:ext cx="0" cy="28194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object 2"/>
          <p:cNvSpPr>
            <a:spLocks noChangeArrowheads="1"/>
          </p:cNvSpPr>
          <p:nvPr/>
        </p:nvSpPr>
        <p:spPr bwMode="auto">
          <a:xfrm>
            <a:off x="0" y="2008188"/>
            <a:ext cx="2216150" cy="4849812"/>
          </a:xfrm>
          <a:prstGeom prst="rect">
            <a:avLst/>
          </a:prstGeom>
          <a:blipFill dpi="0" rotWithShape="1">
            <a:blip r:embed="rId2" cstate="print"/>
            <a:srcRect/>
            <a:stretch>
              <a:fillRect/>
            </a:stretch>
          </a:blipFill>
          <a:ln w="9525">
            <a:noFill/>
            <a:miter lim="800000"/>
          </a:ln>
        </p:spPr>
        <p:txBody>
          <a:bodyPr lIns="0" tIns="0" rIns="0" bIns="0"/>
          <a:lstStyle/>
          <a:p>
            <a:endParaRPr lang="zh-CN" altLang="zh-CN"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63513" y="3014663"/>
            <a:ext cx="1854200" cy="728345"/>
          </a:xfrm>
          <a:prstGeom prst="rect">
            <a:avLst/>
          </a:prstGeom>
        </p:spPr>
        <p:txBody>
          <a:bodyPr lIns="0" tIns="92710" rIns="0" bIns="0">
            <a:spAutoFit/>
          </a:bodyPr>
          <a:lstStyle/>
          <a:p>
            <a:pPr marL="12700">
              <a:spcBef>
                <a:spcPts val="725"/>
              </a:spcBef>
            </a:pPr>
            <a:r>
              <a:rPr lang="zh-CN" b="1">
                <a:solidFill>
                  <a:srgbClr val="FFFFFF"/>
                </a:solidFill>
                <a:latin typeface="思源黑体 CN Bold" panose="020B0800000000000000" charset="-122"/>
                <a:ea typeface="思源黑体 CN Bold" panose="020B0800000000000000" charset="-122"/>
              </a:rPr>
              <a:t>福袋工具化繁为简</a:t>
            </a:r>
            <a:endParaRPr lang="zh-CN">
              <a:latin typeface="思源黑体 CN Bold" panose="020B0800000000000000" charset="-122"/>
              <a:ea typeface="思源黑体 CN Bold" panose="020B0800000000000000" charset="-122"/>
            </a:endParaRPr>
          </a:p>
          <a:p>
            <a:pPr marL="12700">
              <a:spcBef>
                <a:spcPts val="640"/>
              </a:spcBef>
            </a:pPr>
            <a:r>
              <a:rPr lang="zh-CN" b="1">
                <a:solidFill>
                  <a:srgbClr val="FFFFFF"/>
                </a:solidFill>
                <a:latin typeface="思源黑体 CN Bold" panose="020B0800000000000000" charset="-122"/>
                <a:ea typeface="思源黑体 CN Bold" panose="020B0800000000000000" charset="-122"/>
              </a:rPr>
              <a:t>一键出表合理筹划</a:t>
            </a:r>
            <a:endParaRPr lang="zh-CN">
              <a:latin typeface="思源黑体 CN Bold" panose="020B0800000000000000" charset="-122"/>
              <a:ea typeface="思源黑体 CN Bold" panose="020B0800000000000000" charset="-122"/>
            </a:endParaRPr>
          </a:p>
        </p:txBody>
      </p:sp>
      <p:sp>
        <p:nvSpPr>
          <p:cNvPr id="40963" name="object 4"/>
          <p:cNvSpPr>
            <a:spLocks noChangeArrowheads="1"/>
          </p:cNvSpPr>
          <p:nvPr/>
        </p:nvSpPr>
        <p:spPr bwMode="auto">
          <a:xfrm>
            <a:off x="28575" y="406400"/>
            <a:ext cx="2746375" cy="2746375"/>
          </a:xfrm>
          <a:prstGeom prst="rect">
            <a:avLst/>
          </a:prstGeom>
          <a:blipFill dpi="0" rotWithShape="1">
            <a:blip r:embed="rId3" cstate="print"/>
            <a:srcRect/>
            <a:stretch>
              <a:fillRect/>
            </a:stretch>
          </a:blipFill>
          <a:ln w="9525">
            <a:noFill/>
            <a:miter lim="800000"/>
          </a:ln>
        </p:spPr>
        <p:txBody>
          <a:bodyPr lIns="0" tIns="0" rIns="0" bIns="0"/>
          <a:lstStyle/>
          <a:p>
            <a:endParaRPr lang="zh-CN" altLang="zh-CN"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3114675" y="1238250"/>
            <a:ext cx="2795588" cy="1437640"/>
          </a:xfrm>
          <a:prstGeom prst="rect">
            <a:avLst/>
          </a:prstGeom>
        </p:spPr>
        <p:txBody>
          <a:bodyPr lIns="0" tIns="165100" rIns="0" bIns="0">
            <a:spAutoFit/>
          </a:bodyPr>
          <a:lstStyle/>
          <a:p>
            <a:pPr marL="298450" indent="-285750">
              <a:spcBef>
                <a:spcPts val="1300"/>
              </a:spcBef>
              <a:buFont typeface="Wingdings" panose="05000000000000000000" pitchFamily="2" charset="2"/>
              <a:buChar char=""/>
              <a:tabLst>
                <a:tab pos="298450" algn="l"/>
              </a:tabLst>
            </a:pPr>
            <a:r>
              <a:rPr lang="zh-CN" sz="2000">
                <a:latin typeface="思源黑体 CN Bold" panose="020B0800000000000000" charset="-122"/>
                <a:ea typeface="思源黑体 CN Bold" panose="020B0800000000000000" charset="-122"/>
                <a:cs typeface="思源黑体 CN Bold" panose="020B0800000000000000" charset="-122"/>
              </a:rPr>
              <a:t>对比单据：出库单。</a:t>
            </a:r>
          </a:p>
          <a:p>
            <a:pPr marL="298450" indent="-285750">
              <a:lnSpc>
                <a:spcPts val="3600"/>
              </a:lnSpc>
              <a:spcBef>
                <a:spcPts val="325"/>
              </a:spcBef>
              <a:buFont typeface="Wingdings" panose="05000000000000000000" pitchFamily="2" charset="2"/>
              <a:buChar char=""/>
              <a:tabLst>
                <a:tab pos="298450" algn="l"/>
              </a:tabLst>
            </a:pPr>
            <a:r>
              <a:rPr lang="zh-CN" sz="2000">
                <a:latin typeface="思源黑体 CN Bold" panose="020B0800000000000000" charset="-122"/>
                <a:ea typeface="思源黑体 CN Bold" panose="020B0800000000000000" charset="-122"/>
                <a:cs typeface="思源黑体 CN Bold" panose="020B0800000000000000" charset="-122"/>
              </a:rPr>
              <a:t>单据状态：已销货。 但对应销货单未收款。</a:t>
            </a:r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2854325" y="425450"/>
            <a:ext cx="6798310" cy="551180"/>
          </a:xfrm>
        </p:spPr>
        <p:txBody>
          <a:bodyPr wrap="square" tIns="13335"/>
          <a:lstStyle/>
          <a:p>
            <a:pPr marL="12700" eaLnBrk="1" hangingPunct="1">
              <a:spcBef>
                <a:spcPts val="100"/>
              </a:spcBef>
            </a:pPr>
            <a:r>
              <a:rPr lang="zh-CN" sz="3200" b="1">
                <a:solidFill>
                  <a:srgbClr val="5EB5AB"/>
                </a:solidFill>
                <a:latin typeface="思源黑体 CN Bold" panose="020B0800000000000000" charset="-122"/>
                <a:ea typeface="思源黑体 CN Bold" panose="020B0800000000000000" charset="-122"/>
              </a:rPr>
              <a:t>往来按余额结转及按明细结转对比</a:t>
            </a:r>
          </a:p>
        </p:txBody>
      </p:sp>
      <p:sp>
        <p:nvSpPr>
          <p:cNvPr id="8" name="矩形 7"/>
          <p:cNvSpPr/>
          <p:nvPr/>
        </p:nvSpPr>
        <p:spPr>
          <a:xfrm>
            <a:off x="1981200" y="3657600"/>
            <a:ext cx="4953000" cy="9361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84605" indent="-622300">
              <a:spcBef>
                <a:spcPts val="275"/>
              </a:spcBef>
            </a:pPr>
            <a:r>
              <a:rPr lang="zh-CN" altLang="zh-CN" dirty="0" smtClean="0">
                <a:latin typeface="思源黑体 CN Bold" panose="020B0800000000000000" charset="-122"/>
                <a:ea typeface="思源黑体 CN Bold" panose="020B0800000000000000" charset="-122"/>
                <a:cs typeface="思源黑体 CN Bold" panose="020B0800000000000000" charset="-122"/>
              </a:rPr>
              <a:t>按余额结转结果： 不结转</a:t>
            </a:r>
          </a:p>
          <a:p>
            <a:pPr marL="1284605" indent="-622300">
              <a:spcBef>
                <a:spcPts val="50"/>
              </a:spcBef>
            </a:pPr>
            <a:r>
              <a:rPr lang="zh-CN" altLang="zh-CN" dirty="0" smtClean="0">
                <a:latin typeface="思源黑体 CN Bold" panose="020B0800000000000000" charset="-122"/>
                <a:ea typeface="思源黑体 CN Bold" panose="020B0800000000000000" charset="-122"/>
                <a:cs typeface="思源黑体 CN Bold" panose="020B0800000000000000" charset="-122"/>
              </a:rPr>
              <a:t>注：已经完成销货的出库单 不进行结转。</a:t>
            </a:r>
          </a:p>
          <a:p>
            <a:pPr marL="1284605" indent="-622300"/>
            <a:r>
              <a:rPr lang="zh-CN" altLang="zh-CN" dirty="0" smtClean="0">
                <a:latin typeface="思源黑体 CN Bold" panose="020B0800000000000000" charset="-122"/>
                <a:ea typeface="思源黑体 CN Bold" panose="020B0800000000000000" charset="-122"/>
                <a:cs typeface="思源黑体 CN Bold" panose="020B0800000000000000" charset="-122"/>
              </a:rPr>
              <a:t>往来收款进度对其没有影响。</a:t>
            </a:r>
            <a:endParaRPr lang="zh-CN" altLang="zh-CN" dirty="0">
              <a:latin typeface="思源黑体 CN Bold" panose="020B0800000000000000" charset="-122"/>
              <a:ea typeface="思源黑体 CN Bold" panose="020B0800000000000000" charset="-122"/>
              <a:cs typeface="思源黑体 CN Bold" panose="020B0800000000000000" charset="-122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6858000" y="3429000"/>
            <a:ext cx="5181600" cy="17671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84605" indent="-576580">
              <a:spcBef>
                <a:spcPts val="275"/>
              </a:spcBef>
            </a:pPr>
            <a:r>
              <a:rPr lang="zh-CN" altLang="zh-CN" dirty="0" smtClean="0">
                <a:latin typeface="思源黑体 CN Bold" panose="020B0800000000000000" charset="-122"/>
                <a:ea typeface="思源黑体 CN Bold" panose="020B0800000000000000" charset="-122"/>
                <a:cs typeface="思源黑体 CN Bold" panose="020B0800000000000000" charset="-122"/>
              </a:rPr>
              <a:t>按明细结转结果： 单据结转</a:t>
            </a:r>
          </a:p>
          <a:p>
            <a:pPr marL="1284605" indent="-576580">
              <a:spcBef>
                <a:spcPts val="50"/>
              </a:spcBef>
            </a:pPr>
            <a:endParaRPr lang="zh-CN" altLang="zh-CN" dirty="0" smtClean="0">
              <a:latin typeface="思源黑体 CN Bold" panose="020B0800000000000000" charset="-122"/>
              <a:ea typeface="思源黑体 CN Bold" panose="020B0800000000000000" charset="-122"/>
              <a:cs typeface="思源黑体 CN Bold" panose="020B0800000000000000" charset="-122"/>
            </a:endParaRPr>
          </a:p>
          <a:p>
            <a:pPr marL="1284605" indent="-576580" algn="just"/>
            <a:r>
              <a:rPr lang="zh-CN" altLang="zh-CN" dirty="0" smtClean="0">
                <a:latin typeface="思源黑体 CN Bold" panose="020B0800000000000000" charset="-122"/>
                <a:ea typeface="思源黑体 CN Bold" panose="020B0800000000000000" charset="-122"/>
                <a:cs typeface="思源黑体 CN Bold" panose="020B0800000000000000" charset="-122"/>
              </a:rPr>
              <a:t>注：因其对应的销货单收款未完成， 作为未完结的销货单下游，该出库单 需要被结转到后台，以便进行联查</a:t>
            </a:r>
          </a:p>
          <a:p>
            <a:pPr marL="1284605" indent="-576580"/>
            <a:r>
              <a:rPr lang="zh-CN" altLang="zh-CN" dirty="0" smtClean="0">
                <a:latin typeface="思源黑体 CN Bold" panose="020B0800000000000000" charset="-122"/>
                <a:ea typeface="思源黑体 CN Bold" panose="020B0800000000000000" charset="-122"/>
                <a:cs typeface="思源黑体 CN Bold" panose="020B0800000000000000" charset="-122"/>
              </a:rPr>
              <a:t>（前台不显示）</a:t>
            </a:r>
            <a:endParaRPr lang="zh-CN" altLang="zh-CN" dirty="0">
              <a:latin typeface="思源黑体 CN Bold" panose="020B0800000000000000" charset="-122"/>
              <a:ea typeface="思源黑体 CN Bold" panose="020B0800000000000000" charset="-122"/>
              <a:cs typeface="思源黑体 CN Bold" panose="020B0800000000000000" charset="-122"/>
            </a:endParaRPr>
          </a:p>
        </p:txBody>
      </p:sp>
      <p:cxnSp>
        <p:nvCxnSpPr>
          <p:cNvPr id="10" name="直接连接符 9"/>
          <p:cNvCxnSpPr/>
          <p:nvPr/>
        </p:nvCxnSpPr>
        <p:spPr>
          <a:xfrm>
            <a:off x="7086600" y="3124200"/>
            <a:ext cx="0" cy="28194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object 2"/>
          <p:cNvSpPr>
            <a:spLocks noChangeArrowheads="1"/>
          </p:cNvSpPr>
          <p:nvPr/>
        </p:nvSpPr>
        <p:spPr bwMode="auto">
          <a:xfrm>
            <a:off x="0" y="2008188"/>
            <a:ext cx="2216150" cy="4849812"/>
          </a:xfrm>
          <a:prstGeom prst="rect">
            <a:avLst/>
          </a:prstGeom>
          <a:blipFill dpi="0" rotWithShape="1">
            <a:blip r:embed="rId2" cstate="print"/>
            <a:srcRect/>
            <a:stretch>
              <a:fillRect/>
            </a:stretch>
          </a:blipFill>
          <a:ln w="9525">
            <a:noFill/>
            <a:miter lim="800000"/>
          </a:ln>
        </p:spPr>
        <p:txBody>
          <a:bodyPr lIns="0" tIns="0" rIns="0" bIns="0"/>
          <a:lstStyle/>
          <a:p>
            <a:endParaRPr lang="zh-CN" altLang="zh-CN"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63513" y="3014663"/>
            <a:ext cx="1854200" cy="728345"/>
          </a:xfrm>
          <a:prstGeom prst="rect">
            <a:avLst/>
          </a:prstGeom>
        </p:spPr>
        <p:txBody>
          <a:bodyPr lIns="0" tIns="92710" rIns="0" bIns="0">
            <a:spAutoFit/>
          </a:bodyPr>
          <a:lstStyle/>
          <a:p>
            <a:pPr marL="12700">
              <a:spcBef>
                <a:spcPts val="725"/>
              </a:spcBef>
            </a:pPr>
            <a:r>
              <a:rPr lang="zh-CN" b="1">
                <a:solidFill>
                  <a:srgbClr val="FFFFFF"/>
                </a:solidFill>
                <a:latin typeface="思源黑体 CN Bold" panose="020B0800000000000000" charset="-122"/>
                <a:ea typeface="思源黑体 CN Bold" panose="020B0800000000000000" charset="-122"/>
              </a:rPr>
              <a:t>福袋工具化繁为简</a:t>
            </a:r>
            <a:endParaRPr lang="zh-CN">
              <a:latin typeface="思源黑体 CN Bold" panose="020B0800000000000000" charset="-122"/>
              <a:ea typeface="思源黑体 CN Bold" panose="020B0800000000000000" charset="-122"/>
            </a:endParaRPr>
          </a:p>
          <a:p>
            <a:pPr marL="12700">
              <a:spcBef>
                <a:spcPts val="640"/>
              </a:spcBef>
            </a:pPr>
            <a:r>
              <a:rPr lang="zh-CN" b="1">
                <a:solidFill>
                  <a:srgbClr val="FFFFFF"/>
                </a:solidFill>
                <a:latin typeface="思源黑体 CN Bold" panose="020B0800000000000000" charset="-122"/>
                <a:ea typeface="思源黑体 CN Bold" panose="020B0800000000000000" charset="-122"/>
              </a:rPr>
              <a:t>一键出表合理筹划</a:t>
            </a:r>
            <a:endParaRPr lang="zh-CN">
              <a:latin typeface="思源黑体 CN Bold" panose="020B0800000000000000" charset="-122"/>
              <a:ea typeface="思源黑体 CN Bold" panose="020B0800000000000000" charset="-122"/>
            </a:endParaRPr>
          </a:p>
        </p:txBody>
      </p:sp>
      <p:sp>
        <p:nvSpPr>
          <p:cNvPr id="43011" name="object 4"/>
          <p:cNvSpPr>
            <a:spLocks noChangeArrowheads="1"/>
          </p:cNvSpPr>
          <p:nvPr/>
        </p:nvSpPr>
        <p:spPr bwMode="auto">
          <a:xfrm>
            <a:off x="28575" y="406400"/>
            <a:ext cx="2746375" cy="2746375"/>
          </a:xfrm>
          <a:prstGeom prst="rect">
            <a:avLst/>
          </a:prstGeom>
          <a:blipFill dpi="0" rotWithShape="1">
            <a:blip r:embed="rId3" cstate="print"/>
            <a:srcRect/>
            <a:stretch>
              <a:fillRect/>
            </a:stretch>
          </a:blipFill>
          <a:ln w="9525">
            <a:noFill/>
            <a:miter lim="800000"/>
          </a:ln>
        </p:spPr>
        <p:txBody>
          <a:bodyPr lIns="0" tIns="0" rIns="0" bIns="0"/>
          <a:lstStyle/>
          <a:p>
            <a:endParaRPr lang="zh-CN" altLang="zh-CN"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43012" name="object 5"/>
          <p:cNvSpPr txBox="1">
            <a:spLocks noChangeArrowheads="1"/>
          </p:cNvSpPr>
          <p:nvPr/>
        </p:nvSpPr>
        <p:spPr bwMode="auto">
          <a:xfrm>
            <a:off x="2819400" y="1447800"/>
            <a:ext cx="3111500" cy="93408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lIns="0" tIns="165100" rIns="0" bIns="0">
            <a:spAutoFit/>
          </a:bodyPr>
          <a:lstStyle/>
          <a:p>
            <a:pPr marL="298450" indent="-285750">
              <a:spcBef>
                <a:spcPts val="1300"/>
              </a:spcBef>
              <a:buFont typeface="Wingdings" panose="05000000000000000000" pitchFamily="2" charset="2"/>
              <a:buChar char=""/>
              <a:tabLst>
                <a:tab pos="298450" algn="l"/>
              </a:tabLst>
            </a:pPr>
            <a:r>
              <a:rPr lang="zh-CN" sz="2000" dirty="0">
                <a:latin typeface="思源黑体 CN Bold" panose="020B0800000000000000" charset="-122"/>
                <a:ea typeface="思源黑体 CN Bold" panose="020B0800000000000000" charset="-122"/>
              </a:rPr>
              <a:t>对比单据：其他应收单。</a:t>
            </a:r>
          </a:p>
          <a:p>
            <a:pPr marL="298450" indent="-285750">
              <a:spcBef>
                <a:spcPts val="1200"/>
              </a:spcBef>
              <a:buFont typeface="Wingdings" panose="05000000000000000000" pitchFamily="2" charset="2"/>
              <a:buChar char=""/>
              <a:tabLst>
                <a:tab pos="298450" algn="l"/>
              </a:tabLst>
            </a:pPr>
            <a:r>
              <a:rPr lang="zh-CN" sz="2000" dirty="0">
                <a:latin typeface="思源黑体 CN Bold" panose="020B0800000000000000" charset="-122"/>
                <a:ea typeface="思源黑体 CN Bold" panose="020B0800000000000000" charset="-122"/>
              </a:rPr>
              <a:t>单据状态：未收款。</a:t>
            </a:r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2667000" y="457200"/>
            <a:ext cx="6822440" cy="551180"/>
          </a:xfrm>
        </p:spPr>
        <p:txBody>
          <a:bodyPr wrap="square" tIns="13335"/>
          <a:lstStyle/>
          <a:p>
            <a:pPr marL="12700" eaLnBrk="1" hangingPunct="1">
              <a:spcBef>
                <a:spcPts val="100"/>
              </a:spcBef>
            </a:pPr>
            <a:r>
              <a:rPr lang="zh-CN" sz="3200" b="1" dirty="0">
                <a:solidFill>
                  <a:srgbClr val="5EB5AB"/>
                </a:solidFill>
                <a:latin typeface="思源黑体 CN Bold" panose="020B0800000000000000" charset="-122"/>
                <a:ea typeface="思源黑体 CN Bold" panose="020B0800000000000000" charset="-122"/>
              </a:rPr>
              <a:t>往来按余额结转及按明细结转对比</a:t>
            </a:r>
          </a:p>
        </p:txBody>
      </p:sp>
      <p:sp>
        <p:nvSpPr>
          <p:cNvPr id="8" name="object 7"/>
          <p:cNvSpPr txBox="1"/>
          <p:nvPr/>
        </p:nvSpPr>
        <p:spPr>
          <a:xfrm>
            <a:off x="2895600" y="3276600"/>
            <a:ext cx="3532981" cy="2195195"/>
          </a:xfrm>
          <a:prstGeom prst="rect">
            <a:avLst/>
          </a:prstGeom>
          <a:ln w="9144">
            <a:solidFill>
              <a:srgbClr val="5B9BD4"/>
            </a:solidFill>
          </a:ln>
        </p:spPr>
        <p:txBody>
          <a:bodyPr wrap="square" lIns="0" tIns="35560" rIns="0" bIns="0">
            <a:spAutoFit/>
          </a:bodyPr>
          <a:lstStyle/>
          <a:p>
            <a:pPr marL="662305">
              <a:spcBef>
                <a:spcPts val="275"/>
              </a:spcBef>
            </a:pPr>
            <a:r>
              <a:rPr lang="zh-CN" sz="2000" dirty="0">
                <a:latin typeface="思源黑体 CN Bold" panose="020B0800000000000000" charset="-122"/>
                <a:ea typeface="思源黑体 CN Bold" panose="020B0800000000000000" charset="-122"/>
                <a:cs typeface="思源黑体 CN Bold" panose="020B0800000000000000" charset="-122"/>
              </a:rPr>
              <a:t>按余额结转结果：</a:t>
            </a:r>
          </a:p>
          <a:p>
            <a:pPr marL="662305"/>
            <a:r>
              <a:rPr lang="zh-CN" sz="2000" dirty="0">
                <a:latin typeface="思源黑体 CN Bold" panose="020B0800000000000000" charset="-122"/>
                <a:ea typeface="思源黑体 CN Bold" panose="020B0800000000000000" charset="-122"/>
                <a:cs typeface="思源黑体 CN Bold" panose="020B0800000000000000" charset="-122"/>
              </a:rPr>
              <a:t>单据不结转</a:t>
            </a:r>
          </a:p>
          <a:p>
            <a:pPr marL="662305">
              <a:spcBef>
                <a:spcPts val="40"/>
              </a:spcBef>
            </a:pPr>
            <a:endParaRPr lang="zh-CN" sz="2000" dirty="0">
              <a:latin typeface="思源黑体 CN Bold" panose="020B0800000000000000" charset="-122"/>
              <a:ea typeface="思源黑体 CN Bold" panose="020B0800000000000000" charset="-122"/>
              <a:cs typeface="思源黑体 CN Bold" panose="020B0800000000000000" charset="-122"/>
            </a:endParaRPr>
          </a:p>
          <a:p>
            <a:pPr marL="662305" algn="just"/>
            <a:r>
              <a:rPr lang="zh-CN" sz="2000" dirty="0">
                <a:latin typeface="思源黑体 CN Bold" panose="020B0800000000000000" charset="-122"/>
                <a:ea typeface="思源黑体 CN Bold" panose="020B0800000000000000" charset="-122"/>
                <a:cs typeface="思源黑体 CN Bold" panose="020B0800000000000000" charset="-122"/>
              </a:rPr>
              <a:t>其他应收款余额作为其他 应收款期初结转至往来期 初余额</a:t>
            </a:r>
            <a:r>
              <a:rPr lang="zh-CN" altLang="zh-CN" sz="2000" dirty="0">
                <a:latin typeface="思源黑体 CN Bold" panose="020B0800000000000000" charset="-122"/>
                <a:ea typeface="思源黑体 CN Bold" panose="020B0800000000000000" charset="-122"/>
                <a:cs typeface="思源黑体 CN Bold" panose="020B0800000000000000" charset="-122"/>
              </a:rPr>
              <a:t>——“</a:t>
            </a:r>
            <a:r>
              <a:rPr lang="zh-CN" sz="2000" dirty="0">
                <a:latin typeface="思源黑体 CN Bold" panose="020B0800000000000000" charset="-122"/>
                <a:ea typeface="思源黑体 CN Bold" panose="020B0800000000000000" charset="-122"/>
                <a:cs typeface="思源黑体 CN Bold" panose="020B0800000000000000" charset="-122"/>
              </a:rPr>
              <a:t>其他应</a:t>
            </a:r>
          </a:p>
          <a:p>
            <a:pPr marL="662305"/>
            <a:r>
              <a:rPr lang="zh-CN" sz="2000" dirty="0">
                <a:latin typeface="思源黑体 CN Bold" panose="020B0800000000000000" charset="-122"/>
                <a:ea typeface="思源黑体 CN Bold" panose="020B0800000000000000" charset="-122"/>
                <a:cs typeface="思源黑体 CN Bold" panose="020B0800000000000000" charset="-122"/>
              </a:rPr>
              <a:t>收”。</a:t>
            </a:r>
          </a:p>
        </p:txBody>
      </p:sp>
      <p:sp>
        <p:nvSpPr>
          <p:cNvPr id="9" name="object 8"/>
          <p:cNvSpPr txBox="1"/>
          <p:nvPr/>
        </p:nvSpPr>
        <p:spPr>
          <a:xfrm>
            <a:off x="7142161" y="3372476"/>
            <a:ext cx="4267200" cy="1579245"/>
          </a:xfrm>
          <a:prstGeom prst="rect">
            <a:avLst/>
          </a:prstGeom>
          <a:ln w="9144">
            <a:solidFill>
              <a:srgbClr val="5B9BD4"/>
            </a:solidFill>
          </a:ln>
        </p:spPr>
        <p:txBody>
          <a:bodyPr wrap="square" lIns="0" tIns="35560" rIns="0" bIns="0">
            <a:spAutoFit/>
          </a:bodyPr>
          <a:lstStyle/>
          <a:p>
            <a:pPr marL="1285875" indent="-576580">
              <a:spcBef>
                <a:spcPts val="275"/>
              </a:spcBef>
            </a:pPr>
            <a:r>
              <a:rPr lang="zh-CN" sz="2000" dirty="0">
                <a:latin typeface="思源黑体 CN Bold" panose="020B0800000000000000" charset="-122"/>
                <a:ea typeface="思源黑体 CN Bold" panose="020B0800000000000000" charset="-122"/>
                <a:cs typeface="思源黑体 CN Bold" panose="020B0800000000000000" charset="-122"/>
              </a:rPr>
              <a:t>按明细结转结果： 单据结转</a:t>
            </a:r>
          </a:p>
          <a:p>
            <a:pPr marL="1285875" indent="-576580">
              <a:spcBef>
                <a:spcPts val="40"/>
              </a:spcBef>
            </a:pPr>
            <a:endParaRPr lang="zh-CN" sz="2000" dirty="0">
              <a:latin typeface="思源黑体 CN Bold" panose="020B0800000000000000" charset="-122"/>
              <a:ea typeface="思源黑体 CN Bold" panose="020B0800000000000000" charset="-122"/>
              <a:cs typeface="思源黑体 CN Bold" panose="020B0800000000000000" charset="-122"/>
            </a:endParaRPr>
          </a:p>
          <a:p>
            <a:pPr marL="1285875" indent="-576580" algn="just"/>
            <a:r>
              <a:rPr lang="zh-CN" sz="2000" dirty="0">
                <a:latin typeface="思源黑体 CN Bold" panose="020B0800000000000000" charset="-122"/>
                <a:ea typeface="思源黑体 CN Bold" panose="020B0800000000000000" charset="-122"/>
                <a:cs typeface="思源黑体 CN Bold" panose="020B0800000000000000" charset="-122"/>
              </a:rPr>
              <a:t>注：因其收款未完成，作 为未完结的其他应收单， 该单据被结转。</a:t>
            </a: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object 2"/>
          <p:cNvSpPr>
            <a:spLocks noChangeArrowheads="1"/>
          </p:cNvSpPr>
          <p:nvPr/>
        </p:nvSpPr>
        <p:spPr bwMode="auto">
          <a:xfrm>
            <a:off x="0" y="2008188"/>
            <a:ext cx="2216150" cy="4849812"/>
          </a:xfrm>
          <a:prstGeom prst="rect">
            <a:avLst/>
          </a:prstGeom>
          <a:blipFill dpi="0" rotWithShape="1">
            <a:blip r:embed="rId2" cstate="print"/>
            <a:srcRect/>
            <a:stretch>
              <a:fillRect/>
            </a:stretch>
          </a:blipFill>
          <a:ln w="9525">
            <a:noFill/>
            <a:miter lim="800000"/>
          </a:ln>
        </p:spPr>
        <p:txBody>
          <a:bodyPr lIns="0" tIns="0" rIns="0" bIns="0"/>
          <a:lstStyle/>
          <a:p>
            <a:endParaRPr lang="zh-CN" altLang="zh-CN"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63513" y="3014663"/>
            <a:ext cx="1854200" cy="728345"/>
          </a:xfrm>
          <a:prstGeom prst="rect">
            <a:avLst/>
          </a:prstGeom>
        </p:spPr>
        <p:txBody>
          <a:bodyPr lIns="0" tIns="92710" rIns="0" bIns="0">
            <a:spAutoFit/>
          </a:bodyPr>
          <a:lstStyle/>
          <a:p>
            <a:pPr marL="12700">
              <a:spcBef>
                <a:spcPts val="725"/>
              </a:spcBef>
            </a:pPr>
            <a:r>
              <a:rPr lang="zh-CN" b="1">
                <a:solidFill>
                  <a:srgbClr val="FFFFFF"/>
                </a:solidFill>
                <a:latin typeface="思源黑体 CN Bold" panose="020B0800000000000000" charset="-122"/>
                <a:ea typeface="思源黑体 CN Bold" panose="020B0800000000000000" charset="-122"/>
              </a:rPr>
              <a:t>福袋工具化繁为简</a:t>
            </a:r>
            <a:endParaRPr lang="zh-CN">
              <a:latin typeface="思源黑体 CN Bold" panose="020B0800000000000000" charset="-122"/>
              <a:ea typeface="思源黑体 CN Bold" panose="020B0800000000000000" charset="-122"/>
            </a:endParaRPr>
          </a:p>
          <a:p>
            <a:pPr marL="12700">
              <a:spcBef>
                <a:spcPts val="640"/>
              </a:spcBef>
            </a:pPr>
            <a:r>
              <a:rPr lang="zh-CN" b="1">
                <a:solidFill>
                  <a:srgbClr val="FFFFFF"/>
                </a:solidFill>
                <a:latin typeface="思源黑体 CN Bold" panose="020B0800000000000000" charset="-122"/>
                <a:ea typeface="思源黑体 CN Bold" panose="020B0800000000000000" charset="-122"/>
              </a:rPr>
              <a:t>一键出表合理筹划</a:t>
            </a:r>
            <a:endParaRPr lang="zh-CN">
              <a:latin typeface="思源黑体 CN Bold" panose="020B0800000000000000" charset="-122"/>
              <a:ea typeface="思源黑体 CN Bold" panose="020B0800000000000000" charset="-122"/>
            </a:endParaRPr>
          </a:p>
        </p:txBody>
      </p:sp>
      <p:sp>
        <p:nvSpPr>
          <p:cNvPr id="45059" name="object 4"/>
          <p:cNvSpPr>
            <a:spLocks noChangeArrowheads="1"/>
          </p:cNvSpPr>
          <p:nvPr/>
        </p:nvSpPr>
        <p:spPr bwMode="auto">
          <a:xfrm>
            <a:off x="28575" y="406400"/>
            <a:ext cx="2746375" cy="2746375"/>
          </a:xfrm>
          <a:prstGeom prst="rect">
            <a:avLst/>
          </a:prstGeom>
          <a:blipFill dpi="0" rotWithShape="1">
            <a:blip r:embed="rId3" cstate="print"/>
            <a:srcRect/>
            <a:stretch>
              <a:fillRect/>
            </a:stretch>
          </a:blipFill>
          <a:ln w="9525">
            <a:noFill/>
            <a:miter lim="800000"/>
          </a:ln>
        </p:spPr>
        <p:txBody>
          <a:bodyPr lIns="0" tIns="0" rIns="0" bIns="0"/>
          <a:lstStyle/>
          <a:p>
            <a:endParaRPr lang="zh-CN" altLang="zh-CN"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45060" name="object 5"/>
          <p:cNvSpPr txBox="1">
            <a:spLocks noChangeArrowheads="1"/>
          </p:cNvSpPr>
          <p:nvPr/>
        </p:nvSpPr>
        <p:spPr bwMode="auto">
          <a:xfrm>
            <a:off x="2854325" y="1143000"/>
            <a:ext cx="2601913" cy="93472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lIns="0" tIns="165735" rIns="0" bIns="0">
            <a:spAutoFit/>
          </a:bodyPr>
          <a:lstStyle/>
          <a:p>
            <a:pPr marL="298450" indent="-285750">
              <a:spcBef>
                <a:spcPts val="1300"/>
              </a:spcBef>
              <a:buFont typeface="Wingdings" panose="05000000000000000000" pitchFamily="2" charset="2"/>
              <a:buChar char=""/>
              <a:tabLst>
                <a:tab pos="298450" algn="l"/>
              </a:tabLst>
            </a:pPr>
            <a:r>
              <a:rPr lang="zh-CN" sz="2000">
                <a:latin typeface="思源黑体 CN Bold" panose="020B0800000000000000" charset="-122"/>
                <a:ea typeface="思源黑体 CN Bold" panose="020B0800000000000000" charset="-122"/>
              </a:rPr>
              <a:t>对比单据：收入单。</a:t>
            </a:r>
          </a:p>
          <a:p>
            <a:pPr marL="298450" indent="-285750">
              <a:spcBef>
                <a:spcPts val="1200"/>
              </a:spcBef>
              <a:buFont typeface="Wingdings" panose="05000000000000000000" pitchFamily="2" charset="2"/>
              <a:buChar char=""/>
              <a:tabLst>
                <a:tab pos="298450" algn="l"/>
              </a:tabLst>
            </a:pPr>
            <a:r>
              <a:rPr lang="zh-CN" sz="2000">
                <a:latin typeface="思源黑体 CN Bold" panose="020B0800000000000000" charset="-122"/>
                <a:ea typeface="思源黑体 CN Bold" panose="020B0800000000000000" charset="-122"/>
              </a:rPr>
              <a:t>单据状态：未收款。</a:t>
            </a:r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2854325" y="425450"/>
            <a:ext cx="6798310" cy="551180"/>
          </a:xfrm>
        </p:spPr>
        <p:txBody>
          <a:bodyPr wrap="square" tIns="13335"/>
          <a:lstStyle/>
          <a:p>
            <a:pPr marL="12700" eaLnBrk="1" hangingPunct="1">
              <a:spcBef>
                <a:spcPts val="100"/>
              </a:spcBef>
            </a:pPr>
            <a:r>
              <a:rPr lang="zh-CN" sz="3200" b="1">
                <a:solidFill>
                  <a:srgbClr val="5EB5AB"/>
                </a:solidFill>
                <a:latin typeface="思源黑体 CN Bold" panose="020B0800000000000000" charset="-122"/>
                <a:ea typeface="思源黑体 CN Bold" panose="020B0800000000000000" charset="-122"/>
              </a:rPr>
              <a:t>往来按余额结转及按明细结转对比</a:t>
            </a:r>
          </a:p>
        </p:txBody>
      </p:sp>
      <p:sp>
        <p:nvSpPr>
          <p:cNvPr id="12" name="矩形 11"/>
          <p:cNvSpPr/>
          <p:nvPr/>
        </p:nvSpPr>
        <p:spPr>
          <a:xfrm>
            <a:off x="2590800" y="2971800"/>
            <a:ext cx="358140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dirty="0" smtClean="0"/>
              <a:t>按余额结转结果：</a:t>
            </a:r>
          </a:p>
          <a:p>
            <a:r>
              <a:rPr lang="zh-CN" altLang="en-US" dirty="0" smtClean="0"/>
              <a:t>单据不结转</a:t>
            </a:r>
          </a:p>
          <a:p>
            <a:endParaRPr lang="zh-CN" altLang="en-US" dirty="0" smtClean="0"/>
          </a:p>
          <a:p>
            <a:r>
              <a:rPr lang="zh-CN" altLang="en-US" dirty="0" smtClean="0"/>
              <a:t>收入余额作为收入期初结 转至往来期初余额</a:t>
            </a:r>
            <a:r>
              <a:rPr lang="en-US" altLang="zh-CN" dirty="0" smtClean="0"/>
              <a:t>——  “</a:t>
            </a:r>
            <a:r>
              <a:rPr lang="zh-CN" altLang="en-US" dirty="0" smtClean="0"/>
              <a:t>期初收入单”。</a:t>
            </a:r>
            <a:endParaRPr lang="zh-CN" altLang="en-US" dirty="0"/>
          </a:p>
        </p:txBody>
      </p:sp>
      <p:sp>
        <p:nvSpPr>
          <p:cNvPr id="13" name="矩形 12"/>
          <p:cNvSpPr/>
          <p:nvPr/>
        </p:nvSpPr>
        <p:spPr>
          <a:xfrm>
            <a:off x="7543800" y="3200400"/>
            <a:ext cx="32766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dirty="0" smtClean="0"/>
              <a:t>按明细结转结果：单据结转</a:t>
            </a:r>
          </a:p>
          <a:p>
            <a:endParaRPr lang="en-US" altLang="zh-CN" dirty="0" smtClean="0"/>
          </a:p>
          <a:p>
            <a:r>
              <a:rPr lang="zh-CN" altLang="en-US" dirty="0" smtClean="0"/>
              <a:t>注</a:t>
            </a:r>
            <a:r>
              <a:rPr lang="zh-CN" altLang="en-US" dirty="0" smtClean="0"/>
              <a:t>：因其收款未完成，作 为未完结的收入单，该单 据被结转。</a:t>
            </a:r>
            <a:endParaRPr lang="zh-CN" altLang="en-US" dirty="0"/>
          </a:p>
        </p:txBody>
      </p:sp>
      <p:cxnSp>
        <p:nvCxnSpPr>
          <p:cNvPr id="15" name="直接连接符 14"/>
          <p:cNvCxnSpPr/>
          <p:nvPr/>
        </p:nvCxnSpPr>
        <p:spPr>
          <a:xfrm>
            <a:off x="6858000" y="2438400"/>
            <a:ext cx="0" cy="35814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object 2"/>
          <p:cNvSpPr>
            <a:spLocks noChangeArrowheads="1"/>
          </p:cNvSpPr>
          <p:nvPr/>
        </p:nvSpPr>
        <p:spPr bwMode="auto">
          <a:xfrm>
            <a:off x="0" y="2008188"/>
            <a:ext cx="2216150" cy="4849812"/>
          </a:xfrm>
          <a:prstGeom prst="rect">
            <a:avLst/>
          </a:prstGeom>
          <a:blipFill dpi="0" rotWithShape="1">
            <a:blip r:embed="rId2" cstate="print"/>
            <a:srcRect/>
            <a:stretch>
              <a:fillRect/>
            </a:stretch>
          </a:blipFill>
          <a:ln w="9525">
            <a:noFill/>
            <a:miter lim="800000"/>
          </a:ln>
        </p:spPr>
        <p:txBody>
          <a:bodyPr lIns="0" tIns="0" rIns="0" bIns="0"/>
          <a:lstStyle/>
          <a:p>
            <a:endParaRPr lang="zh-CN" altLang="zh-CN"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63513" y="3014663"/>
            <a:ext cx="1854200" cy="728345"/>
          </a:xfrm>
          <a:prstGeom prst="rect">
            <a:avLst/>
          </a:prstGeom>
        </p:spPr>
        <p:txBody>
          <a:bodyPr lIns="0" tIns="92710" rIns="0" bIns="0">
            <a:spAutoFit/>
          </a:bodyPr>
          <a:lstStyle/>
          <a:p>
            <a:pPr marL="12700">
              <a:spcBef>
                <a:spcPts val="725"/>
              </a:spcBef>
            </a:pPr>
            <a:r>
              <a:rPr lang="zh-CN" b="1">
                <a:solidFill>
                  <a:srgbClr val="FFFFFF"/>
                </a:solidFill>
                <a:latin typeface="思源黑体 CN Bold" panose="020B0800000000000000" charset="-122"/>
                <a:ea typeface="思源黑体 CN Bold" panose="020B0800000000000000" charset="-122"/>
              </a:rPr>
              <a:t>福袋工具化繁为简</a:t>
            </a:r>
            <a:endParaRPr lang="zh-CN">
              <a:latin typeface="思源黑体 CN Bold" panose="020B0800000000000000" charset="-122"/>
              <a:ea typeface="思源黑体 CN Bold" panose="020B0800000000000000" charset="-122"/>
            </a:endParaRPr>
          </a:p>
          <a:p>
            <a:pPr marL="12700">
              <a:spcBef>
                <a:spcPts val="640"/>
              </a:spcBef>
            </a:pPr>
            <a:r>
              <a:rPr lang="zh-CN" b="1">
                <a:solidFill>
                  <a:srgbClr val="FFFFFF"/>
                </a:solidFill>
                <a:latin typeface="思源黑体 CN Bold" panose="020B0800000000000000" charset="-122"/>
                <a:ea typeface="思源黑体 CN Bold" panose="020B0800000000000000" charset="-122"/>
              </a:rPr>
              <a:t>一键出表合理筹划</a:t>
            </a:r>
            <a:endParaRPr lang="zh-CN">
              <a:latin typeface="思源黑体 CN Bold" panose="020B0800000000000000" charset="-122"/>
              <a:ea typeface="思源黑体 CN Bold" panose="020B0800000000000000" charset="-122"/>
            </a:endParaRPr>
          </a:p>
        </p:txBody>
      </p:sp>
      <p:sp>
        <p:nvSpPr>
          <p:cNvPr id="47107" name="object 4"/>
          <p:cNvSpPr>
            <a:spLocks noChangeArrowheads="1"/>
          </p:cNvSpPr>
          <p:nvPr/>
        </p:nvSpPr>
        <p:spPr bwMode="auto">
          <a:xfrm>
            <a:off x="28575" y="406400"/>
            <a:ext cx="2746375" cy="2746375"/>
          </a:xfrm>
          <a:prstGeom prst="rect">
            <a:avLst/>
          </a:prstGeom>
          <a:blipFill dpi="0" rotWithShape="1">
            <a:blip r:embed="rId3" cstate="print"/>
            <a:srcRect/>
            <a:stretch>
              <a:fillRect/>
            </a:stretch>
          </a:blipFill>
          <a:ln w="9525">
            <a:noFill/>
            <a:miter lim="800000"/>
          </a:ln>
        </p:spPr>
        <p:txBody>
          <a:bodyPr lIns="0" tIns="0" rIns="0" bIns="0"/>
          <a:lstStyle/>
          <a:p>
            <a:endParaRPr lang="zh-CN" altLang="zh-CN"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2854325" y="1143000"/>
            <a:ext cx="3619500" cy="1395730"/>
          </a:xfrm>
          <a:prstGeom prst="rect">
            <a:avLst/>
          </a:prstGeom>
        </p:spPr>
        <p:txBody>
          <a:bodyPr lIns="0" tIns="165100" rIns="0" bIns="0">
            <a:spAutoFit/>
          </a:bodyPr>
          <a:lstStyle/>
          <a:p>
            <a:pPr marL="298450" indent="-285750">
              <a:spcBef>
                <a:spcPts val="1300"/>
              </a:spcBef>
              <a:buFont typeface="Wingdings" panose="05000000000000000000" pitchFamily="2" charset="2"/>
              <a:buChar char=""/>
              <a:tabLst>
                <a:tab pos="298450" algn="l"/>
              </a:tabLst>
            </a:pPr>
            <a:r>
              <a:rPr lang="zh-CN" sz="2000">
                <a:latin typeface="思源黑体 CN Bold" panose="020B0800000000000000" charset="-122"/>
                <a:ea typeface="思源黑体 CN Bold" panose="020B0800000000000000" charset="-122"/>
              </a:rPr>
              <a:t>对比单据：收款单。</a:t>
            </a:r>
          </a:p>
          <a:p>
            <a:pPr marL="298450" indent="-285750">
              <a:spcBef>
                <a:spcPts val="1200"/>
              </a:spcBef>
              <a:buFont typeface="Wingdings" panose="05000000000000000000" pitchFamily="2" charset="2"/>
              <a:buChar char=""/>
              <a:tabLst>
                <a:tab pos="298450" algn="l"/>
              </a:tabLst>
            </a:pPr>
            <a:r>
              <a:rPr lang="zh-CN" sz="2000">
                <a:latin typeface="思源黑体 CN Bold" panose="020B0800000000000000" charset="-122"/>
                <a:ea typeface="思源黑体 CN Bold" panose="020B0800000000000000" charset="-122"/>
              </a:rPr>
              <a:t>业务类型：预收款。</a:t>
            </a:r>
          </a:p>
          <a:p>
            <a:pPr marL="298450" indent="-285750">
              <a:spcBef>
                <a:spcPts val="1200"/>
              </a:spcBef>
              <a:buFont typeface="Wingdings" panose="05000000000000000000" pitchFamily="2" charset="2"/>
              <a:buChar char=""/>
              <a:tabLst>
                <a:tab pos="298450" algn="l"/>
              </a:tabLst>
            </a:pPr>
            <a:r>
              <a:rPr lang="zh-CN" sz="2000">
                <a:latin typeface="思源黑体 CN Bold" panose="020B0800000000000000" charset="-122"/>
                <a:ea typeface="思源黑体 CN Bold" panose="020B0800000000000000" charset="-122"/>
              </a:rPr>
              <a:t>单据状态：款项尚未进行冲销</a:t>
            </a:r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2854325" y="425450"/>
            <a:ext cx="6324600" cy="551180"/>
          </a:xfrm>
        </p:spPr>
        <p:txBody>
          <a:bodyPr wrap="square" tIns="13335"/>
          <a:lstStyle/>
          <a:p>
            <a:pPr marL="12700" eaLnBrk="1" hangingPunct="1">
              <a:spcBef>
                <a:spcPts val="100"/>
              </a:spcBef>
            </a:pPr>
            <a:r>
              <a:rPr lang="zh-CN" sz="3200" b="1">
                <a:solidFill>
                  <a:srgbClr val="5EB5AB"/>
                </a:solidFill>
                <a:latin typeface="思源黑体 CN Bold" panose="020B0800000000000000" charset="-122"/>
                <a:ea typeface="思源黑体 CN Bold" panose="020B0800000000000000" charset="-122"/>
              </a:rPr>
              <a:t>往来按余额结转及按明细结转对比</a:t>
            </a:r>
          </a:p>
        </p:txBody>
      </p:sp>
      <p:sp>
        <p:nvSpPr>
          <p:cNvPr id="8" name="object 5"/>
          <p:cNvSpPr txBox="1"/>
          <p:nvPr/>
        </p:nvSpPr>
        <p:spPr>
          <a:xfrm>
            <a:off x="3201035" y="3181985"/>
            <a:ext cx="3139440" cy="1892300"/>
          </a:xfrm>
          <a:prstGeom prst="rect">
            <a:avLst/>
          </a:prstGeom>
          <a:ln w="9144">
            <a:solidFill>
              <a:srgbClr val="5B9BD4"/>
            </a:solidFill>
          </a:ln>
        </p:spPr>
        <p:txBody>
          <a:bodyPr wrap="square" lIns="0" tIns="35560" rIns="0" bIns="0">
            <a:spAutoFit/>
          </a:bodyPr>
          <a:lstStyle/>
          <a:p>
            <a:pPr marL="736600">
              <a:spcBef>
                <a:spcPts val="275"/>
              </a:spcBef>
            </a:pPr>
            <a:r>
              <a:rPr lang="zh-CN" sz="2000" dirty="0">
                <a:latin typeface="思源黑体 CN Bold" panose="020B0800000000000000" charset="-122"/>
                <a:ea typeface="思源黑体 CN Bold" panose="020B0800000000000000" charset="-122"/>
                <a:cs typeface="思源黑体 CN Bold" panose="020B0800000000000000" charset="-122"/>
              </a:rPr>
              <a:t>按余额结转结果：</a:t>
            </a:r>
          </a:p>
          <a:p>
            <a:pPr marL="736600"/>
            <a:r>
              <a:rPr lang="zh-CN" sz="2000" dirty="0">
                <a:latin typeface="思源黑体 CN Bold" panose="020B0800000000000000" charset="-122"/>
                <a:ea typeface="思源黑体 CN Bold" panose="020B0800000000000000" charset="-122"/>
                <a:cs typeface="思源黑体 CN Bold" panose="020B0800000000000000" charset="-122"/>
              </a:rPr>
              <a:t>单据不结转</a:t>
            </a:r>
          </a:p>
          <a:p>
            <a:pPr marL="736600">
              <a:spcBef>
                <a:spcPts val="40"/>
              </a:spcBef>
            </a:pPr>
            <a:endParaRPr lang="zh-CN" sz="2000" dirty="0">
              <a:latin typeface="思源黑体 CN Bold" panose="020B0800000000000000" charset="-122"/>
              <a:ea typeface="思源黑体 CN Bold" panose="020B0800000000000000" charset="-122"/>
              <a:cs typeface="思源黑体 CN Bold" panose="020B0800000000000000" charset="-122"/>
            </a:endParaRPr>
          </a:p>
          <a:p>
            <a:pPr marL="736600">
              <a:spcBef>
                <a:spcPts val="40"/>
              </a:spcBef>
            </a:pPr>
            <a:r>
              <a:rPr lang="zh-CN" sz="2000" dirty="0">
                <a:latin typeface="思源黑体 CN Bold" panose="020B0800000000000000" charset="-122"/>
                <a:ea typeface="思源黑体 CN Bold" panose="020B0800000000000000" charset="-122"/>
                <a:cs typeface="思源黑体 CN Bold" panose="020B0800000000000000" charset="-122"/>
              </a:rPr>
              <a:t>收入余额作为收入期初结 转至往来期初余额</a:t>
            </a:r>
            <a:r>
              <a:rPr lang="zh-CN" altLang="zh-CN" sz="2000" dirty="0">
                <a:latin typeface="思源黑体 CN Bold" panose="020B0800000000000000" charset="-122"/>
                <a:ea typeface="思源黑体 CN Bold" panose="020B0800000000000000" charset="-122"/>
                <a:cs typeface="思源黑体 CN Bold" panose="020B0800000000000000" charset="-122"/>
              </a:rPr>
              <a:t>——  “</a:t>
            </a:r>
            <a:r>
              <a:rPr lang="zh-CN" sz="2000" dirty="0">
                <a:latin typeface="思源黑体 CN Bold" panose="020B0800000000000000" charset="-122"/>
                <a:ea typeface="思源黑体 CN Bold" panose="020B0800000000000000" charset="-122"/>
                <a:cs typeface="思源黑体 CN Bold" panose="020B0800000000000000" charset="-122"/>
              </a:rPr>
              <a:t>预收账款”。</a:t>
            </a:r>
          </a:p>
        </p:txBody>
      </p:sp>
      <p:sp>
        <p:nvSpPr>
          <p:cNvPr id="9" name="object 6"/>
          <p:cNvSpPr/>
          <p:nvPr/>
        </p:nvSpPr>
        <p:spPr bwMode="auto">
          <a:xfrm>
            <a:off x="7315200" y="3200400"/>
            <a:ext cx="3019425" cy="2003425"/>
          </a:xfrm>
          <a:custGeom>
            <a:avLst/>
            <a:gdLst/>
            <a:ahLst/>
            <a:cxnLst>
              <a:cxn ang="0">
                <a:pos x="0" y="1938527"/>
              </a:cxn>
              <a:cxn ang="0">
                <a:pos x="3019044" y="1938527"/>
              </a:cxn>
              <a:cxn ang="0">
                <a:pos x="3019044" y="0"/>
              </a:cxn>
              <a:cxn ang="0">
                <a:pos x="0" y="0"/>
              </a:cxn>
              <a:cxn ang="0">
                <a:pos x="0" y="1938527"/>
              </a:cxn>
            </a:cxnLst>
            <a:rect l="0" t="0" r="r" b="b"/>
            <a:pathLst>
              <a:path w="3019425" h="1938655">
                <a:moveTo>
                  <a:pt x="0" y="1938527"/>
                </a:moveTo>
                <a:lnTo>
                  <a:pt x="3019044" y="1938527"/>
                </a:lnTo>
                <a:lnTo>
                  <a:pt x="3019044" y="0"/>
                </a:lnTo>
                <a:lnTo>
                  <a:pt x="0" y="0"/>
                </a:lnTo>
                <a:lnTo>
                  <a:pt x="0" y="1938527"/>
                </a:lnTo>
                <a:close/>
              </a:path>
            </a:pathLst>
          </a:custGeom>
          <a:noFill/>
          <a:ln w="9144">
            <a:solidFill>
              <a:srgbClr val="5B9BD4"/>
            </a:solidFill>
            <a:round/>
          </a:ln>
        </p:spPr>
        <p:txBody>
          <a:bodyPr lIns="0" tIns="0" rIns="0" bIns="0"/>
          <a:lstStyle/>
          <a:p>
            <a:endParaRPr lang="zh-CN" altLang="en-US"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10" name="object 7"/>
          <p:cNvSpPr txBox="1">
            <a:spLocks/>
          </p:cNvSpPr>
          <p:nvPr/>
        </p:nvSpPr>
        <p:spPr bwMode="auto">
          <a:xfrm>
            <a:off x="7239000" y="3276600"/>
            <a:ext cx="3117215" cy="64184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0" tIns="13335" rIns="0" bIns="0" numCol="1" anchor="t" anchorCtr="0" compatLnSpc="1">
            <a:spAutoFit/>
          </a:bodyPr>
          <a:lstStyle/>
          <a:p>
            <a:pPr marL="573405" marR="0" lvl="0" indent="-560705" algn="ctr" defTabSz="914400" rtl="0" eaLnBrk="1" fontAlgn="base" latinLnBrk="0" hangingPunct="1">
              <a:lnSpc>
                <a:spcPct val="100000"/>
              </a:lnSpc>
              <a:spcBef>
                <a:spcPts val="1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思源黑体 CN Bold" panose="020B0800000000000000" charset="-122"/>
                <a:ea typeface="思源黑体 CN Bold" panose="020B0800000000000000" charset="-122"/>
                <a:cs typeface="思源黑体 CN Bold" panose="020B0800000000000000" charset="-122"/>
              </a:rPr>
              <a:t>按明细结转结果： </a:t>
            </a:r>
            <a:endParaRPr kumimoji="0" lang="en-US" altLang="zh-CN" sz="20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思源黑体 CN Bold" panose="020B0800000000000000" charset="-122"/>
              <a:ea typeface="思源黑体 CN Bold" panose="020B0800000000000000" charset="-122"/>
              <a:cs typeface="思源黑体 CN Bold" panose="020B0800000000000000" charset="-122"/>
            </a:endParaRPr>
          </a:p>
          <a:p>
            <a:pPr marL="573405" marR="0" lvl="0" indent="-560705" algn="ctr" defTabSz="914400" rtl="0" eaLnBrk="1" fontAlgn="base" latinLnBrk="0" hangingPunct="1">
              <a:lnSpc>
                <a:spcPct val="100000"/>
              </a:lnSpc>
              <a:spcBef>
                <a:spcPts val="1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思源黑体 CN Bold" panose="020B0800000000000000" charset="-122"/>
                <a:ea typeface="思源黑体 CN Bold" panose="020B0800000000000000" charset="-122"/>
                <a:cs typeface="思源黑体 CN Bold" panose="020B0800000000000000" charset="-122"/>
              </a:rPr>
              <a:t>单据结转</a:t>
            </a:r>
            <a:endParaRPr kumimoji="0" lang="zh-CN" sz="20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思源黑体 CN Bold" panose="020B0800000000000000" charset="-122"/>
              <a:ea typeface="思源黑体 CN Bold" panose="020B0800000000000000" charset="-122"/>
              <a:cs typeface="思源黑体 CN Bold" panose="020B0800000000000000" charset="-122"/>
            </a:endParaRPr>
          </a:p>
        </p:txBody>
      </p:sp>
      <p:sp>
        <p:nvSpPr>
          <p:cNvPr id="11" name="object 8"/>
          <p:cNvSpPr txBox="1"/>
          <p:nvPr/>
        </p:nvSpPr>
        <p:spPr>
          <a:xfrm>
            <a:off x="7598410" y="4266565"/>
            <a:ext cx="2567305" cy="936625"/>
          </a:xfrm>
          <a:prstGeom prst="rect">
            <a:avLst/>
          </a:prstGeom>
        </p:spPr>
        <p:txBody>
          <a:bodyPr wrap="square" lIns="0" tIns="13335" rIns="0" bIns="0">
            <a:spAutoFit/>
          </a:bodyPr>
          <a:lstStyle/>
          <a:p>
            <a:pPr marL="12700">
              <a:spcBef>
                <a:spcPts val="100"/>
              </a:spcBef>
            </a:pPr>
            <a:r>
              <a:rPr lang="zh-CN" sz="2000" dirty="0">
                <a:latin typeface="思源黑体 CN Bold" panose="020B0800000000000000" charset="-122"/>
                <a:ea typeface="思源黑体 CN Bold" panose="020B0800000000000000" charset="-122"/>
                <a:cs typeface="思源黑体 CN Bold" panose="020B0800000000000000" charset="-122"/>
              </a:rPr>
              <a:t>注：因其收款业务未完成， 作为未完结的收款单，该 单据被结转。</a:t>
            </a: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object 2"/>
          <p:cNvSpPr>
            <a:spLocks noChangeArrowheads="1"/>
          </p:cNvSpPr>
          <p:nvPr/>
        </p:nvSpPr>
        <p:spPr bwMode="auto">
          <a:xfrm>
            <a:off x="0" y="2008188"/>
            <a:ext cx="2216150" cy="4849812"/>
          </a:xfrm>
          <a:prstGeom prst="rect">
            <a:avLst/>
          </a:prstGeom>
          <a:blipFill dpi="0" rotWithShape="1">
            <a:blip r:embed="rId2" cstate="print"/>
            <a:srcRect/>
            <a:stretch>
              <a:fillRect/>
            </a:stretch>
          </a:blipFill>
          <a:ln w="9525">
            <a:noFill/>
            <a:miter lim="800000"/>
          </a:ln>
        </p:spPr>
        <p:txBody>
          <a:bodyPr lIns="0" tIns="0" rIns="0" bIns="0"/>
          <a:lstStyle/>
          <a:p>
            <a:endParaRPr lang="zh-CN" altLang="zh-CN"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63513" y="3014663"/>
            <a:ext cx="1854200" cy="728345"/>
          </a:xfrm>
          <a:prstGeom prst="rect">
            <a:avLst/>
          </a:prstGeom>
        </p:spPr>
        <p:txBody>
          <a:bodyPr lIns="0" tIns="92710" rIns="0" bIns="0">
            <a:spAutoFit/>
          </a:bodyPr>
          <a:lstStyle/>
          <a:p>
            <a:pPr marL="12700">
              <a:spcBef>
                <a:spcPts val="725"/>
              </a:spcBef>
            </a:pPr>
            <a:r>
              <a:rPr lang="zh-CN" b="1">
                <a:solidFill>
                  <a:srgbClr val="FFFFFF"/>
                </a:solidFill>
                <a:latin typeface="思源黑体 CN Bold" panose="020B0800000000000000" charset="-122"/>
                <a:ea typeface="思源黑体 CN Bold" panose="020B0800000000000000" charset="-122"/>
              </a:rPr>
              <a:t>福袋工具化繁为简</a:t>
            </a:r>
            <a:endParaRPr lang="zh-CN">
              <a:latin typeface="思源黑体 CN Bold" panose="020B0800000000000000" charset="-122"/>
              <a:ea typeface="思源黑体 CN Bold" panose="020B0800000000000000" charset="-122"/>
            </a:endParaRPr>
          </a:p>
          <a:p>
            <a:pPr marL="12700">
              <a:spcBef>
                <a:spcPts val="640"/>
              </a:spcBef>
            </a:pPr>
            <a:r>
              <a:rPr lang="zh-CN" b="1">
                <a:solidFill>
                  <a:srgbClr val="FFFFFF"/>
                </a:solidFill>
                <a:latin typeface="思源黑体 CN Bold" panose="020B0800000000000000" charset="-122"/>
                <a:ea typeface="思源黑体 CN Bold" panose="020B0800000000000000" charset="-122"/>
              </a:rPr>
              <a:t>一键出表合理筹划</a:t>
            </a:r>
            <a:endParaRPr lang="zh-CN">
              <a:latin typeface="思源黑体 CN Bold" panose="020B0800000000000000" charset="-122"/>
              <a:ea typeface="思源黑体 CN Bold" panose="020B0800000000000000" charset="-122"/>
            </a:endParaRPr>
          </a:p>
        </p:txBody>
      </p:sp>
      <p:sp>
        <p:nvSpPr>
          <p:cNvPr id="49155" name="object 4"/>
          <p:cNvSpPr>
            <a:spLocks noChangeArrowheads="1"/>
          </p:cNvSpPr>
          <p:nvPr/>
        </p:nvSpPr>
        <p:spPr bwMode="auto">
          <a:xfrm>
            <a:off x="28575" y="406400"/>
            <a:ext cx="2746375" cy="2746375"/>
          </a:xfrm>
          <a:prstGeom prst="rect">
            <a:avLst/>
          </a:prstGeom>
          <a:blipFill dpi="0" rotWithShape="1">
            <a:blip r:embed="rId3" cstate="print"/>
            <a:srcRect/>
            <a:stretch>
              <a:fillRect/>
            </a:stretch>
          </a:blipFill>
          <a:ln w="9525">
            <a:noFill/>
            <a:miter lim="800000"/>
          </a:ln>
        </p:spPr>
        <p:txBody>
          <a:bodyPr lIns="0" tIns="0" rIns="0" bIns="0"/>
          <a:lstStyle/>
          <a:p>
            <a:endParaRPr lang="zh-CN" altLang="zh-CN"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2741613" y="960438"/>
            <a:ext cx="7175500" cy="1395095"/>
          </a:xfrm>
          <a:prstGeom prst="rect">
            <a:avLst/>
          </a:prstGeom>
        </p:spPr>
        <p:txBody>
          <a:bodyPr lIns="0" tIns="164465" rIns="0" bIns="0">
            <a:spAutoFit/>
          </a:bodyPr>
          <a:lstStyle/>
          <a:p>
            <a:pPr marL="298450" indent="-285750">
              <a:spcBef>
                <a:spcPts val="1300"/>
              </a:spcBef>
              <a:buFont typeface="Wingdings" panose="05000000000000000000" pitchFamily="2" charset="2"/>
              <a:buChar char=""/>
              <a:tabLst>
                <a:tab pos="298450" algn="l"/>
              </a:tabLst>
            </a:pPr>
            <a:r>
              <a:rPr lang="zh-CN" sz="2000">
                <a:latin typeface="思源黑体 CN Bold" panose="020B0800000000000000" charset="-122"/>
                <a:ea typeface="思源黑体 CN Bold" panose="020B0800000000000000" charset="-122"/>
              </a:rPr>
              <a:t>对比单据：收款单。</a:t>
            </a:r>
          </a:p>
          <a:p>
            <a:pPr marL="298450" indent="-285750">
              <a:spcBef>
                <a:spcPts val="1200"/>
              </a:spcBef>
              <a:buFont typeface="Wingdings" panose="05000000000000000000" pitchFamily="2" charset="2"/>
              <a:buChar char=""/>
              <a:tabLst>
                <a:tab pos="298450" algn="l"/>
              </a:tabLst>
            </a:pPr>
            <a:r>
              <a:rPr lang="zh-CN" sz="2000">
                <a:latin typeface="思源黑体 CN Bold" panose="020B0800000000000000" charset="-122"/>
                <a:ea typeface="思源黑体 CN Bold" panose="020B0800000000000000" charset="-122"/>
              </a:rPr>
              <a:t>业务类型：直接收款。</a:t>
            </a:r>
          </a:p>
          <a:p>
            <a:pPr marL="298450" indent="-285750">
              <a:spcBef>
                <a:spcPts val="1200"/>
              </a:spcBef>
              <a:buFont typeface="Wingdings" panose="05000000000000000000" pitchFamily="2" charset="2"/>
              <a:buChar char=""/>
              <a:tabLst>
                <a:tab pos="298450" algn="l"/>
              </a:tabLst>
            </a:pPr>
            <a:r>
              <a:rPr lang="zh-CN" sz="2000">
                <a:latin typeface="思源黑体 CN Bold" panose="020B0800000000000000" charset="-122"/>
                <a:ea typeface="思源黑体 CN Bold" panose="020B0800000000000000" charset="-122"/>
              </a:rPr>
              <a:t>单据状态：已经全部核销，但对应销货单还存在未结款数据。</a:t>
            </a:r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2854325" y="425450"/>
            <a:ext cx="6689090" cy="551180"/>
          </a:xfrm>
        </p:spPr>
        <p:txBody>
          <a:bodyPr wrap="square" tIns="13335"/>
          <a:lstStyle/>
          <a:p>
            <a:pPr marL="12700" eaLnBrk="1" hangingPunct="1">
              <a:spcBef>
                <a:spcPts val="100"/>
              </a:spcBef>
            </a:pPr>
            <a:r>
              <a:rPr lang="zh-CN" sz="3200" b="1">
                <a:solidFill>
                  <a:srgbClr val="5EB5AB"/>
                </a:solidFill>
                <a:latin typeface="思源黑体 CN Bold" panose="020B0800000000000000" charset="-122"/>
                <a:ea typeface="思源黑体 CN Bold" panose="020B0800000000000000" charset="-122"/>
              </a:rPr>
              <a:t>往来按余额结转及按明细结转对比</a:t>
            </a:r>
          </a:p>
        </p:txBody>
      </p:sp>
      <p:sp>
        <p:nvSpPr>
          <p:cNvPr id="9" name="矩形 8"/>
          <p:cNvSpPr/>
          <p:nvPr/>
        </p:nvSpPr>
        <p:spPr>
          <a:xfrm>
            <a:off x="2667000" y="3352800"/>
            <a:ext cx="3581400" cy="1754326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r>
              <a:rPr lang="zh-CN" altLang="en-US" dirty="0" smtClean="0"/>
              <a:t>按</a:t>
            </a:r>
            <a:r>
              <a:rPr lang="zh-CN" altLang="en-US" dirty="0" smtClean="0"/>
              <a:t>余额结转结果： 单据结转</a:t>
            </a:r>
          </a:p>
          <a:p>
            <a:endParaRPr lang="zh-CN" altLang="en-US" dirty="0" smtClean="0"/>
          </a:p>
          <a:p>
            <a:r>
              <a:rPr lang="zh-CN" altLang="en-US" dirty="0" smtClean="0"/>
              <a:t>注：直接收款类型的收款单，若 有被全部核销或涉及的应收单未 核销完毕。该单据结转。但不能 再被参照。</a:t>
            </a:r>
            <a:endParaRPr lang="zh-CN" altLang="en-US" dirty="0"/>
          </a:p>
        </p:txBody>
      </p:sp>
      <p:sp>
        <p:nvSpPr>
          <p:cNvPr id="10" name="object 8"/>
          <p:cNvSpPr txBox="1"/>
          <p:nvPr/>
        </p:nvSpPr>
        <p:spPr>
          <a:xfrm>
            <a:off x="7162800" y="3200400"/>
            <a:ext cx="3989387" cy="2195830"/>
          </a:xfrm>
          <a:prstGeom prst="rect">
            <a:avLst/>
          </a:prstGeom>
          <a:ln w="9144">
            <a:solidFill>
              <a:srgbClr val="5B9BD4"/>
            </a:solidFill>
          </a:ln>
        </p:spPr>
        <p:txBody>
          <a:bodyPr wrap="square" lIns="0" tIns="34925" rIns="0" bIns="0">
            <a:spAutoFit/>
          </a:bodyPr>
          <a:lstStyle/>
          <a:p>
            <a:pPr algn="ctr">
              <a:spcBef>
                <a:spcPts val="275"/>
              </a:spcBef>
            </a:pPr>
            <a:r>
              <a:rPr lang="zh-CN" sz="2000" dirty="0">
                <a:latin typeface="思源黑体 CN Bold" panose="020B0800000000000000" charset="-122"/>
                <a:ea typeface="思源黑体 CN Bold" panose="020B0800000000000000" charset="-122"/>
                <a:cs typeface="思源黑体 CN Bold" panose="020B0800000000000000" charset="-122"/>
              </a:rPr>
              <a:t>按明细结转结果：</a:t>
            </a:r>
          </a:p>
          <a:p>
            <a:pPr algn="ctr"/>
            <a:r>
              <a:rPr lang="zh-CN" sz="2000" dirty="0">
                <a:latin typeface="思源黑体 CN Bold" panose="020B0800000000000000" charset="-122"/>
                <a:ea typeface="思源黑体 CN Bold" panose="020B0800000000000000" charset="-122"/>
                <a:cs typeface="思源黑体 CN Bold" panose="020B0800000000000000" charset="-122"/>
              </a:rPr>
              <a:t>单据结转</a:t>
            </a:r>
          </a:p>
          <a:p>
            <a:pPr>
              <a:spcBef>
                <a:spcPts val="50"/>
              </a:spcBef>
            </a:pPr>
            <a:endParaRPr lang="zh-CN" sz="2000" dirty="0">
              <a:latin typeface="思源黑体 CN Bold" panose="020B0800000000000000" charset="-122"/>
              <a:ea typeface="思源黑体 CN Bold" panose="020B0800000000000000" charset="-122"/>
              <a:cs typeface="思源黑体 CN Bold" panose="020B0800000000000000" charset="-122"/>
            </a:endParaRPr>
          </a:p>
          <a:p>
            <a:pPr algn="just"/>
            <a:r>
              <a:rPr lang="zh-CN" sz="2000" dirty="0">
                <a:latin typeface="思源黑体 CN Bold" panose="020B0800000000000000" charset="-122"/>
                <a:ea typeface="思源黑体 CN Bold" panose="020B0800000000000000" charset="-122"/>
                <a:cs typeface="思源黑体 CN Bold" panose="020B0800000000000000" charset="-122"/>
              </a:rPr>
              <a:t>注：直接收款类型的收款单，若 有被全部核销或涉及的应收单未 核销完毕。该单据结转。但不能 再被参照。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object 2"/>
          <p:cNvSpPr>
            <a:spLocks noChangeArrowheads="1"/>
          </p:cNvSpPr>
          <p:nvPr/>
        </p:nvSpPr>
        <p:spPr bwMode="auto">
          <a:xfrm>
            <a:off x="0" y="2008188"/>
            <a:ext cx="2216150" cy="4849812"/>
          </a:xfrm>
          <a:prstGeom prst="rect">
            <a:avLst/>
          </a:prstGeom>
          <a:blipFill dpi="0" rotWithShape="1">
            <a:blip r:embed="rId2" cstate="print"/>
            <a:srcRect/>
            <a:stretch>
              <a:fillRect/>
            </a:stretch>
          </a:blipFill>
          <a:ln w="9525">
            <a:noFill/>
            <a:miter lim="800000"/>
          </a:ln>
        </p:spPr>
        <p:txBody>
          <a:bodyPr lIns="0" tIns="0" rIns="0" bIns="0"/>
          <a:lstStyle/>
          <a:p>
            <a:endParaRPr lang="zh-CN" altLang="zh-CN"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63513" y="3014663"/>
            <a:ext cx="1854200" cy="728345"/>
          </a:xfrm>
          <a:prstGeom prst="rect">
            <a:avLst/>
          </a:prstGeom>
        </p:spPr>
        <p:txBody>
          <a:bodyPr lIns="0" tIns="92710" rIns="0" bIns="0">
            <a:spAutoFit/>
          </a:bodyPr>
          <a:lstStyle/>
          <a:p>
            <a:pPr marL="12700">
              <a:spcBef>
                <a:spcPts val="725"/>
              </a:spcBef>
            </a:pPr>
            <a:r>
              <a:rPr lang="zh-CN" b="1">
                <a:solidFill>
                  <a:srgbClr val="FFFFFF"/>
                </a:solidFill>
                <a:latin typeface="思源黑体 CN Bold" panose="020B0800000000000000" charset="-122"/>
                <a:ea typeface="思源黑体 CN Bold" panose="020B0800000000000000" charset="-122"/>
              </a:rPr>
              <a:t>福袋工具化繁为简</a:t>
            </a:r>
            <a:endParaRPr lang="zh-CN">
              <a:latin typeface="思源黑体 CN Bold" panose="020B0800000000000000" charset="-122"/>
              <a:ea typeface="思源黑体 CN Bold" panose="020B0800000000000000" charset="-122"/>
            </a:endParaRPr>
          </a:p>
          <a:p>
            <a:pPr marL="12700">
              <a:spcBef>
                <a:spcPts val="640"/>
              </a:spcBef>
            </a:pPr>
            <a:r>
              <a:rPr lang="zh-CN" b="1">
                <a:solidFill>
                  <a:srgbClr val="FFFFFF"/>
                </a:solidFill>
                <a:latin typeface="思源黑体 CN Bold" panose="020B0800000000000000" charset="-122"/>
                <a:ea typeface="思源黑体 CN Bold" panose="020B0800000000000000" charset="-122"/>
              </a:rPr>
              <a:t>一键出表合理筹划</a:t>
            </a:r>
            <a:endParaRPr lang="zh-CN">
              <a:latin typeface="思源黑体 CN Bold" panose="020B0800000000000000" charset="-122"/>
              <a:ea typeface="思源黑体 CN Bold" panose="020B0800000000000000" charset="-122"/>
            </a:endParaRPr>
          </a:p>
        </p:txBody>
      </p:sp>
      <p:sp>
        <p:nvSpPr>
          <p:cNvPr id="51203" name="object 4"/>
          <p:cNvSpPr>
            <a:spLocks noChangeArrowheads="1"/>
          </p:cNvSpPr>
          <p:nvPr/>
        </p:nvSpPr>
        <p:spPr bwMode="auto">
          <a:xfrm>
            <a:off x="28575" y="406400"/>
            <a:ext cx="2746375" cy="2746375"/>
          </a:xfrm>
          <a:prstGeom prst="rect">
            <a:avLst/>
          </a:prstGeom>
          <a:blipFill dpi="0" rotWithShape="1">
            <a:blip r:embed="rId3" cstate="print"/>
            <a:srcRect/>
            <a:stretch>
              <a:fillRect/>
            </a:stretch>
          </a:blipFill>
          <a:ln w="9525">
            <a:noFill/>
            <a:miter lim="800000"/>
          </a:ln>
        </p:spPr>
        <p:txBody>
          <a:bodyPr lIns="0" tIns="0" rIns="0" bIns="0"/>
          <a:lstStyle/>
          <a:p>
            <a:endParaRPr lang="zh-CN" altLang="zh-CN"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51204" name="object 5"/>
          <p:cNvSpPr txBox="1">
            <a:spLocks noChangeArrowheads="1"/>
          </p:cNvSpPr>
          <p:nvPr/>
        </p:nvSpPr>
        <p:spPr bwMode="auto">
          <a:xfrm>
            <a:off x="2955925" y="960438"/>
            <a:ext cx="3111500" cy="139509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lIns="0" tIns="164465" rIns="0" bIns="0">
            <a:spAutoFit/>
          </a:bodyPr>
          <a:lstStyle/>
          <a:p>
            <a:pPr marL="298450" indent="-285750">
              <a:spcBef>
                <a:spcPts val="1300"/>
              </a:spcBef>
              <a:buFont typeface="Wingdings" panose="05000000000000000000" pitchFamily="2" charset="2"/>
              <a:buChar char=""/>
              <a:tabLst>
                <a:tab pos="298450" algn="l"/>
              </a:tabLst>
            </a:pPr>
            <a:r>
              <a:rPr lang="zh-CN" sz="2000">
                <a:latin typeface="思源黑体 CN Bold" panose="020B0800000000000000" charset="-122"/>
                <a:ea typeface="思源黑体 CN Bold" panose="020B0800000000000000" charset="-122"/>
              </a:rPr>
              <a:t>对比单据：收款单。</a:t>
            </a:r>
          </a:p>
          <a:p>
            <a:pPr marL="298450" indent="-285750">
              <a:spcBef>
                <a:spcPts val="1200"/>
              </a:spcBef>
              <a:buFont typeface="Wingdings" panose="05000000000000000000" pitchFamily="2" charset="2"/>
              <a:buChar char=""/>
              <a:tabLst>
                <a:tab pos="298450" algn="l"/>
              </a:tabLst>
            </a:pPr>
            <a:r>
              <a:rPr lang="zh-CN" sz="2000">
                <a:latin typeface="思源黑体 CN Bold" panose="020B0800000000000000" charset="-122"/>
                <a:ea typeface="思源黑体 CN Bold" panose="020B0800000000000000" charset="-122"/>
              </a:rPr>
              <a:t>业务类型：普通收款</a:t>
            </a:r>
          </a:p>
          <a:p>
            <a:pPr marL="298450" indent="-285750">
              <a:spcBef>
                <a:spcPts val="1200"/>
              </a:spcBef>
              <a:buFont typeface="Wingdings" panose="05000000000000000000" pitchFamily="2" charset="2"/>
              <a:buChar char=""/>
              <a:tabLst>
                <a:tab pos="298450" algn="l"/>
              </a:tabLst>
            </a:pPr>
            <a:r>
              <a:rPr lang="zh-CN" sz="2000">
                <a:latin typeface="思源黑体 CN Bold" panose="020B0800000000000000" charset="-122"/>
                <a:ea typeface="思源黑体 CN Bold" panose="020B0800000000000000" charset="-122"/>
              </a:rPr>
              <a:t>单据状态：全部核销完毕</a:t>
            </a:r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2955925" y="425450"/>
            <a:ext cx="6368415" cy="551180"/>
          </a:xfrm>
        </p:spPr>
        <p:txBody>
          <a:bodyPr wrap="square" tIns="13335"/>
          <a:lstStyle/>
          <a:p>
            <a:pPr marL="12700" eaLnBrk="1" hangingPunct="1">
              <a:spcBef>
                <a:spcPts val="100"/>
              </a:spcBef>
            </a:pPr>
            <a:r>
              <a:rPr lang="zh-CN" sz="3200" b="1">
                <a:solidFill>
                  <a:srgbClr val="5EB5AB"/>
                </a:solidFill>
                <a:latin typeface="思源黑体 CN Bold" panose="020B0800000000000000" charset="-122"/>
                <a:ea typeface="思源黑体 CN Bold" panose="020B0800000000000000" charset="-122"/>
              </a:rPr>
              <a:t>往来按余额结转及按明细结转对比</a:t>
            </a:r>
          </a:p>
        </p:txBody>
      </p:sp>
      <p:sp>
        <p:nvSpPr>
          <p:cNvPr id="8" name="object 7"/>
          <p:cNvSpPr txBox="1"/>
          <p:nvPr/>
        </p:nvSpPr>
        <p:spPr>
          <a:xfrm>
            <a:off x="2738120" y="3276600"/>
            <a:ext cx="3794125" cy="1892935"/>
          </a:xfrm>
          <a:prstGeom prst="rect">
            <a:avLst/>
          </a:prstGeom>
          <a:ln w="9144">
            <a:solidFill>
              <a:srgbClr val="5B9BD4"/>
            </a:solidFill>
          </a:ln>
        </p:spPr>
        <p:txBody>
          <a:bodyPr lIns="0" tIns="40005" rIns="0" bIns="0">
            <a:spAutoFit/>
          </a:bodyPr>
          <a:lstStyle/>
          <a:p>
            <a:pPr marL="125730" algn="ctr">
              <a:spcBef>
                <a:spcPts val="315"/>
              </a:spcBef>
            </a:pPr>
            <a:r>
              <a:rPr lang="zh-CN" sz="2000">
                <a:latin typeface="思源黑体 CN Bold" panose="020B0800000000000000" charset="-122"/>
                <a:ea typeface="思源黑体 CN Bold" panose="020B0800000000000000" charset="-122"/>
                <a:cs typeface="思源黑体 CN Bold" panose="020B0800000000000000" charset="-122"/>
              </a:rPr>
              <a:t>按余额结转结果：</a:t>
            </a:r>
          </a:p>
          <a:p>
            <a:pPr marL="125730"/>
            <a:endParaRPr lang="zh-CN" sz="2000">
              <a:latin typeface="思源黑体 CN Bold" panose="020B0800000000000000" charset="-122"/>
              <a:ea typeface="思源黑体 CN Bold" panose="020B0800000000000000" charset="-122"/>
              <a:cs typeface="思源黑体 CN Bold" panose="020B0800000000000000" charset="-122"/>
            </a:endParaRPr>
          </a:p>
          <a:p>
            <a:pPr marL="125730" algn="ctr"/>
            <a:r>
              <a:rPr lang="zh-CN" sz="2000">
                <a:latin typeface="思源黑体 CN Bold" panose="020B0800000000000000" charset="-122"/>
                <a:ea typeface="思源黑体 CN Bold" panose="020B0800000000000000" charset="-122"/>
                <a:cs typeface="思源黑体 CN Bold" panose="020B0800000000000000" charset="-122"/>
              </a:rPr>
              <a:t>不结转</a:t>
            </a:r>
          </a:p>
          <a:p>
            <a:pPr marL="125730">
              <a:spcBef>
                <a:spcPts val="50"/>
              </a:spcBef>
            </a:pPr>
            <a:endParaRPr lang="zh-CN" sz="2000">
              <a:latin typeface="思源黑体 CN Bold" panose="020B0800000000000000" charset="-122"/>
              <a:ea typeface="思源黑体 CN Bold" panose="020B0800000000000000" charset="-122"/>
              <a:cs typeface="思源黑体 CN Bold" panose="020B0800000000000000" charset="-122"/>
            </a:endParaRPr>
          </a:p>
          <a:p>
            <a:pPr marL="125730"/>
            <a:r>
              <a:rPr lang="zh-CN" sz="2000">
                <a:latin typeface="思源黑体 CN Bold" panose="020B0800000000000000" charset="-122"/>
                <a:ea typeface="思源黑体 CN Bold" panose="020B0800000000000000" charset="-122"/>
                <a:cs typeface="思源黑体 CN Bold" panose="020B0800000000000000" charset="-122"/>
              </a:rPr>
              <a:t>注：已经完成核销的普通收款类 型的收款单不进行结转。</a:t>
            </a:r>
          </a:p>
        </p:txBody>
      </p:sp>
      <p:sp>
        <p:nvSpPr>
          <p:cNvPr id="9" name="object 8"/>
          <p:cNvSpPr txBox="1"/>
          <p:nvPr/>
        </p:nvSpPr>
        <p:spPr>
          <a:xfrm>
            <a:off x="7239000" y="3276600"/>
            <a:ext cx="3721735" cy="2228174"/>
          </a:xfrm>
          <a:prstGeom prst="rect">
            <a:avLst/>
          </a:prstGeom>
          <a:ln w="9144">
            <a:solidFill>
              <a:srgbClr val="5B9BD4"/>
            </a:solidFill>
          </a:ln>
        </p:spPr>
        <p:txBody>
          <a:bodyPr wrap="square" lIns="0" tIns="34925" rIns="0" bIns="0">
            <a:spAutoFit/>
          </a:bodyPr>
          <a:lstStyle/>
          <a:p>
            <a:pPr marL="603250">
              <a:spcBef>
                <a:spcPts val="275"/>
              </a:spcBef>
            </a:pPr>
            <a:r>
              <a:rPr lang="en-US" altLang="zh-CN" sz="2000" dirty="0" smtClean="0">
                <a:latin typeface="思源黑体 CN Bold" panose="020B0800000000000000" charset="-122"/>
                <a:ea typeface="思源黑体 CN Bold" panose="020B0800000000000000" charset="-122"/>
                <a:cs typeface="思源黑体 CN Bold" panose="020B0800000000000000" charset="-122"/>
              </a:rPr>
              <a:t>       </a:t>
            </a:r>
            <a:r>
              <a:rPr lang="zh-CN" sz="2000" dirty="0" smtClean="0">
                <a:latin typeface="思源黑体 CN Bold" panose="020B0800000000000000" charset="-122"/>
                <a:ea typeface="思源黑体 CN Bold" panose="020B0800000000000000" charset="-122"/>
                <a:cs typeface="思源黑体 CN Bold" panose="020B0800000000000000" charset="-122"/>
              </a:rPr>
              <a:t>按</a:t>
            </a:r>
            <a:r>
              <a:rPr lang="zh-CN" sz="2000" dirty="0">
                <a:latin typeface="思源黑体 CN Bold" panose="020B0800000000000000" charset="-122"/>
                <a:ea typeface="思源黑体 CN Bold" panose="020B0800000000000000" charset="-122"/>
                <a:cs typeface="思源黑体 CN Bold" panose="020B0800000000000000" charset="-122"/>
              </a:rPr>
              <a:t>明细结转结果</a:t>
            </a:r>
            <a:r>
              <a:rPr lang="zh-CN" sz="2000" dirty="0" smtClean="0">
                <a:latin typeface="思源黑体 CN Bold" panose="020B0800000000000000" charset="-122"/>
                <a:ea typeface="思源黑体 CN Bold" panose="020B0800000000000000" charset="-122"/>
                <a:cs typeface="思源黑体 CN Bold" panose="020B0800000000000000" charset="-122"/>
              </a:rPr>
              <a:t>：</a:t>
            </a:r>
            <a:endParaRPr lang="en-US" altLang="zh-CN" sz="2000" dirty="0" smtClean="0">
              <a:latin typeface="思源黑体 CN Bold" panose="020B0800000000000000" charset="-122"/>
              <a:ea typeface="思源黑体 CN Bold" panose="020B0800000000000000" charset="-122"/>
              <a:cs typeface="思源黑体 CN Bold" panose="020B0800000000000000" charset="-122"/>
            </a:endParaRPr>
          </a:p>
          <a:p>
            <a:pPr marL="603250" algn="ctr">
              <a:spcBef>
                <a:spcPts val="275"/>
              </a:spcBef>
            </a:pPr>
            <a:r>
              <a:rPr lang="zh-CN" altLang="en-US" sz="2000" dirty="0" smtClean="0">
                <a:latin typeface="思源黑体 CN Bold" panose="020B0800000000000000" charset="-122"/>
                <a:ea typeface="思源黑体 CN Bold" panose="020B0800000000000000" charset="-122"/>
                <a:cs typeface="思源黑体 CN Bold" panose="020B0800000000000000" charset="-122"/>
              </a:rPr>
              <a:t>结转</a:t>
            </a:r>
            <a:endParaRPr lang="zh-CN" sz="2000" dirty="0">
              <a:latin typeface="思源黑体 CN Bold" panose="020B0800000000000000" charset="-122"/>
              <a:ea typeface="思源黑体 CN Bold" panose="020B0800000000000000" charset="-122"/>
              <a:cs typeface="思源黑体 CN Bold" panose="020B0800000000000000" charset="-122"/>
            </a:endParaRPr>
          </a:p>
          <a:p>
            <a:pPr marL="603250"/>
            <a:endParaRPr lang="en-US" altLang="zh-CN" sz="2000" dirty="0" smtClean="0">
              <a:latin typeface="思源黑体 CN Bold" panose="020B0800000000000000" charset="-122"/>
              <a:ea typeface="思源黑体 CN Bold" panose="020B0800000000000000" charset="-122"/>
              <a:cs typeface="思源黑体 CN Bold" panose="020B0800000000000000" charset="-122"/>
            </a:endParaRPr>
          </a:p>
          <a:p>
            <a:pPr marL="603250"/>
            <a:r>
              <a:rPr lang="zh-CN" sz="2000" dirty="0" smtClean="0">
                <a:latin typeface="思源黑体 CN Bold" panose="020B0800000000000000" charset="-122"/>
                <a:ea typeface="思源黑体 CN Bold" panose="020B0800000000000000" charset="-122"/>
                <a:cs typeface="思源黑体 CN Bold" panose="020B0800000000000000" charset="-122"/>
              </a:rPr>
              <a:t>注</a:t>
            </a:r>
            <a:r>
              <a:rPr lang="zh-CN" sz="2000" dirty="0">
                <a:latin typeface="思源黑体 CN Bold" panose="020B0800000000000000" charset="-122"/>
                <a:ea typeface="思源黑体 CN Bold" panose="020B0800000000000000" charset="-122"/>
                <a:cs typeface="思源黑体 CN Bold" panose="020B0800000000000000" charset="-122"/>
              </a:rPr>
              <a:t>：因其对应的销货单尚未全 部收款，作为未完结的销货单 下游，该收款单需要被结转。</a:t>
            </a: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object 2"/>
          <p:cNvSpPr>
            <a:spLocks noChangeArrowheads="1"/>
          </p:cNvSpPr>
          <p:nvPr/>
        </p:nvSpPr>
        <p:spPr bwMode="auto">
          <a:xfrm>
            <a:off x="0" y="2008188"/>
            <a:ext cx="2216150" cy="4849812"/>
          </a:xfrm>
          <a:prstGeom prst="rect">
            <a:avLst/>
          </a:prstGeom>
          <a:blipFill dpi="0" rotWithShape="1">
            <a:blip r:embed="rId2" cstate="print"/>
            <a:srcRect/>
            <a:stretch>
              <a:fillRect/>
            </a:stretch>
          </a:blipFill>
          <a:ln w="9525">
            <a:noFill/>
            <a:miter lim="800000"/>
          </a:ln>
        </p:spPr>
        <p:txBody>
          <a:bodyPr lIns="0" tIns="0" rIns="0" bIns="0"/>
          <a:lstStyle/>
          <a:p>
            <a:endParaRPr lang="zh-CN" altLang="zh-CN"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63513" y="3014663"/>
            <a:ext cx="1854200" cy="728345"/>
          </a:xfrm>
          <a:prstGeom prst="rect">
            <a:avLst/>
          </a:prstGeom>
        </p:spPr>
        <p:txBody>
          <a:bodyPr lIns="0" tIns="92710" rIns="0" bIns="0">
            <a:spAutoFit/>
          </a:bodyPr>
          <a:lstStyle/>
          <a:p>
            <a:pPr marL="12700">
              <a:spcBef>
                <a:spcPts val="725"/>
              </a:spcBef>
            </a:pPr>
            <a:r>
              <a:rPr lang="zh-CN" b="1">
                <a:solidFill>
                  <a:srgbClr val="FFFFFF"/>
                </a:solidFill>
                <a:latin typeface="思源黑体 CN Bold" panose="020B0800000000000000" charset="-122"/>
                <a:ea typeface="思源黑体 CN Bold" panose="020B0800000000000000" charset="-122"/>
              </a:rPr>
              <a:t>福袋工具化繁为简</a:t>
            </a:r>
            <a:endParaRPr lang="zh-CN">
              <a:latin typeface="思源黑体 CN Bold" panose="020B0800000000000000" charset="-122"/>
              <a:ea typeface="思源黑体 CN Bold" panose="020B0800000000000000" charset="-122"/>
            </a:endParaRPr>
          </a:p>
          <a:p>
            <a:pPr marL="12700">
              <a:spcBef>
                <a:spcPts val="640"/>
              </a:spcBef>
            </a:pPr>
            <a:r>
              <a:rPr lang="zh-CN" b="1">
                <a:solidFill>
                  <a:srgbClr val="FFFFFF"/>
                </a:solidFill>
                <a:latin typeface="思源黑体 CN Bold" panose="020B0800000000000000" charset="-122"/>
                <a:ea typeface="思源黑体 CN Bold" panose="020B0800000000000000" charset="-122"/>
              </a:rPr>
              <a:t>一键出表合理筹划</a:t>
            </a:r>
            <a:endParaRPr lang="zh-CN">
              <a:latin typeface="思源黑体 CN Bold" panose="020B0800000000000000" charset="-122"/>
              <a:ea typeface="思源黑体 CN Bold" panose="020B0800000000000000" charset="-122"/>
            </a:endParaRPr>
          </a:p>
        </p:txBody>
      </p:sp>
      <p:sp>
        <p:nvSpPr>
          <p:cNvPr id="53251" name="object 4"/>
          <p:cNvSpPr>
            <a:spLocks noChangeArrowheads="1"/>
          </p:cNvSpPr>
          <p:nvPr/>
        </p:nvSpPr>
        <p:spPr bwMode="auto">
          <a:xfrm>
            <a:off x="28575" y="406400"/>
            <a:ext cx="2746375" cy="2746375"/>
          </a:xfrm>
          <a:prstGeom prst="rect">
            <a:avLst/>
          </a:prstGeom>
          <a:blipFill dpi="0" rotWithShape="1">
            <a:blip r:embed="rId3" cstate="print"/>
            <a:srcRect/>
            <a:stretch>
              <a:fillRect/>
            </a:stretch>
          </a:blipFill>
          <a:ln w="9525">
            <a:noFill/>
            <a:miter lim="800000"/>
          </a:ln>
        </p:spPr>
        <p:txBody>
          <a:bodyPr lIns="0" tIns="0" rIns="0" bIns="0"/>
          <a:lstStyle/>
          <a:p>
            <a:endParaRPr lang="zh-CN" altLang="zh-CN"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53252" name="object 5"/>
          <p:cNvSpPr>
            <a:spLocks noGrp="1"/>
          </p:cNvSpPr>
          <p:nvPr>
            <p:ph type="title"/>
          </p:nvPr>
        </p:nvSpPr>
        <p:spPr>
          <a:xfrm>
            <a:off x="2854325" y="746125"/>
            <a:ext cx="4832350" cy="551180"/>
          </a:xfrm>
        </p:spPr>
        <p:txBody>
          <a:bodyPr wrap="square" tIns="13335"/>
          <a:lstStyle/>
          <a:p>
            <a:pPr marL="12700" eaLnBrk="1" hangingPunct="1">
              <a:spcBef>
                <a:spcPts val="100"/>
              </a:spcBef>
            </a:pPr>
            <a:r>
              <a:rPr lang="zh-CN" sz="3200" b="1">
                <a:solidFill>
                  <a:srgbClr val="5EB5AB"/>
                </a:solidFill>
                <a:latin typeface="思源黑体 CN Bold" panose="020B0800000000000000" charset="-122"/>
                <a:ea typeface="思源黑体 CN Bold" panose="020B0800000000000000" charset="-122"/>
              </a:rPr>
              <a:t>往来按余额结转注意事项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3497263" y="1604963"/>
            <a:ext cx="7143750" cy="3705225"/>
          </a:xfrm>
          <a:prstGeom prst="rect">
            <a:avLst/>
          </a:prstGeom>
        </p:spPr>
        <p:txBody>
          <a:bodyPr lIns="0" tIns="12065" rIns="0" bIns="0">
            <a:spAutoFit/>
          </a:bodyPr>
          <a:lstStyle/>
          <a:p>
            <a:pPr marL="12700">
              <a:lnSpc>
                <a:spcPct val="150000"/>
              </a:lnSpc>
              <a:spcBef>
                <a:spcPts val="100"/>
              </a:spcBef>
            </a:pPr>
            <a:r>
              <a:rPr lang="zh-CN" altLang="zh-CN" sz="2000">
                <a:latin typeface="思源黑体 CN Bold" panose="020B0800000000000000" charset="-122"/>
                <a:ea typeface="思源黑体 CN Bold" panose="020B0800000000000000" charset="-122"/>
                <a:cs typeface="思源黑体 CN Bold" panose="020B0800000000000000" charset="-122"/>
              </a:rPr>
              <a:t>1</a:t>
            </a:r>
            <a:r>
              <a:rPr lang="zh-CN" sz="2000">
                <a:latin typeface="思源黑体 CN Bold" panose="020B0800000000000000" charset="-122"/>
                <a:ea typeface="思源黑体 CN Bold" panose="020B0800000000000000" charset="-122"/>
                <a:cs typeface="思源黑体 CN Bold" panose="020B0800000000000000" charset="-122"/>
              </a:rPr>
              <a:t>、对于结转过的结转期间之前的单据，在订单</a:t>
            </a:r>
            <a:r>
              <a:rPr lang="zh-CN" altLang="zh-CN" sz="2000">
                <a:latin typeface="思源黑体 CN Bold" panose="020B0800000000000000" charset="-122"/>
                <a:ea typeface="思源黑体 CN Bold" panose="020B0800000000000000" charset="-122"/>
                <a:cs typeface="思源黑体 CN Bold" panose="020B0800000000000000" charset="-122"/>
              </a:rPr>
              <a:t>/</a:t>
            </a:r>
            <a:r>
              <a:rPr lang="zh-CN" sz="2000">
                <a:latin typeface="思源黑体 CN Bold" panose="020B0800000000000000" charset="-122"/>
                <a:ea typeface="思源黑体 CN Bold" panose="020B0800000000000000" charset="-122"/>
                <a:cs typeface="思源黑体 CN Bold" panose="020B0800000000000000" charset="-122"/>
              </a:rPr>
              <a:t>进销货单</a:t>
            </a:r>
            <a:r>
              <a:rPr lang="zh-CN" altLang="zh-CN" sz="2000">
                <a:latin typeface="思源黑体 CN Bold" panose="020B0800000000000000" charset="-122"/>
                <a:ea typeface="思源黑体 CN Bold" panose="020B0800000000000000" charset="-122"/>
                <a:cs typeface="思源黑体 CN Bold" panose="020B0800000000000000" charset="-122"/>
              </a:rPr>
              <a:t>/</a:t>
            </a:r>
            <a:r>
              <a:rPr lang="zh-CN" sz="2000">
                <a:latin typeface="思源黑体 CN Bold" panose="020B0800000000000000" charset="-122"/>
                <a:ea typeface="思源黑体 CN Bold" panose="020B0800000000000000" charset="-122"/>
                <a:cs typeface="思源黑体 CN Bold" panose="020B0800000000000000" charset="-122"/>
              </a:rPr>
              <a:t>采 购发票</a:t>
            </a:r>
            <a:r>
              <a:rPr lang="zh-CN" altLang="zh-CN" sz="2000">
                <a:latin typeface="思源黑体 CN Bold" panose="020B0800000000000000" charset="-122"/>
                <a:ea typeface="思源黑体 CN Bold" panose="020B0800000000000000" charset="-122"/>
                <a:cs typeface="思源黑体 CN Bold" panose="020B0800000000000000" charset="-122"/>
              </a:rPr>
              <a:t>/</a:t>
            </a:r>
            <a:r>
              <a:rPr lang="zh-CN" sz="2000">
                <a:latin typeface="思源黑体 CN Bold" panose="020B0800000000000000" charset="-122"/>
                <a:ea typeface="思源黑体 CN Bold" panose="020B0800000000000000" charset="-122"/>
                <a:cs typeface="思源黑体 CN Bold" panose="020B0800000000000000" charset="-122"/>
              </a:rPr>
              <a:t>销售发票的统计表、执行表、采购发票付款执行表、销</a:t>
            </a:r>
          </a:p>
          <a:p>
            <a:pPr marL="12700">
              <a:lnSpc>
                <a:spcPct val="150000"/>
              </a:lnSpc>
            </a:pPr>
            <a:r>
              <a:rPr lang="zh-CN" sz="2000">
                <a:latin typeface="思源黑体 CN Bold" panose="020B0800000000000000" charset="-122"/>
                <a:ea typeface="思源黑体 CN Bold" panose="020B0800000000000000" charset="-122"/>
                <a:cs typeface="思源黑体 CN Bold" panose="020B0800000000000000" charset="-122"/>
              </a:rPr>
              <a:t>售发票收款执行表中‘累计结款金额’值将清空，原核销过的金 额都算到‘未核销金额’字段中。</a:t>
            </a:r>
          </a:p>
          <a:p>
            <a:pPr marL="12700">
              <a:lnSpc>
                <a:spcPct val="150000"/>
              </a:lnSpc>
            </a:pPr>
            <a:r>
              <a:rPr lang="zh-CN" altLang="zh-CN" sz="2000">
                <a:latin typeface="思源黑体 CN Bold" panose="020B0800000000000000" charset="-122"/>
                <a:ea typeface="思源黑体 CN Bold" panose="020B0800000000000000" charset="-122"/>
                <a:cs typeface="思源黑体 CN Bold" panose="020B0800000000000000" charset="-122"/>
              </a:rPr>
              <a:t>2</a:t>
            </a:r>
            <a:r>
              <a:rPr lang="zh-CN" sz="2000">
                <a:latin typeface="思源黑体 CN Bold" panose="020B0800000000000000" charset="-122"/>
                <a:ea typeface="思源黑体 CN Bold" panose="020B0800000000000000" charset="-122"/>
                <a:cs typeface="思源黑体 CN Bold" panose="020B0800000000000000" charset="-122"/>
              </a:rPr>
              <a:t>、销售订单明细、统计、执行表中的</a:t>
            </a:r>
            <a:r>
              <a:rPr lang="zh-CN" altLang="zh-CN" sz="2000">
                <a:latin typeface="思源黑体 CN Bold" panose="020B0800000000000000" charset="-122"/>
                <a:ea typeface="思源黑体 CN Bold" panose="020B0800000000000000" charset="-122"/>
                <a:cs typeface="思源黑体 CN Bold" panose="020B0800000000000000" charset="-122"/>
              </a:rPr>
              <a:t>【</a:t>
            </a:r>
            <a:r>
              <a:rPr lang="zh-CN" sz="2000">
                <a:latin typeface="思源黑体 CN Bold" panose="020B0800000000000000" charset="-122"/>
                <a:ea typeface="思源黑体 CN Bold" panose="020B0800000000000000" charset="-122"/>
                <a:cs typeface="思源黑体 CN Bold" panose="020B0800000000000000" charset="-122"/>
              </a:rPr>
              <a:t>预收款</a:t>
            </a:r>
            <a:r>
              <a:rPr lang="zh-CN" altLang="zh-CN" sz="2000">
                <a:latin typeface="思源黑体 CN Bold" panose="020B0800000000000000" charset="-122"/>
                <a:ea typeface="思源黑体 CN Bold" panose="020B0800000000000000" charset="-122"/>
                <a:cs typeface="思源黑体 CN Bold" panose="020B0800000000000000" charset="-122"/>
              </a:rPr>
              <a:t>】</a:t>
            </a:r>
            <a:r>
              <a:rPr lang="zh-CN" sz="2000">
                <a:latin typeface="思源黑体 CN Bold" panose="020B0800000000000000" charset="-122"/>
                <a:ea typeface="思源黑体 CN Bold" panose="020B0800000000000000" charset="-122"/>
                <a:cs typeface="思源黑体 CN Bold" panose="020B0800000000000000" charset="-122"/>
              </a:rPr>
              <a:t>有值，但无法 联查收款单据。</a:t>
            </a:r>
          </a:p>
          <a:p>
            <a:pPr marL="12700">
              <a:spcBef>
                <a:spcPts val="1200"/>
              </a:spcBef>
            </a:pPr>
            <a:r>
              <a:rPr lang="zh-CN" altLang="zh-CN" sz="2000">
                <a:latin typeface="思源黑体 CN Bold" panose="020B0800000000000000" charset="-122"/>
                <a:ea typeface="思源黑体 CN Bold" panose="020B0800000000000000" charset="-122"/>
                <a:cs typeface="思源黑体 CN Bold" panose="020B0800000000000000" charset="-122"/>
              </a:rPr>
              <a:t>3</a:t>
            </a:r>
            <a:r>
              <a:rPr lang="zh-CN" sz="2000">
                <a:latin typeface="思源黑体 CN Bold" panose="020B0800000000000000" charset="-122"/>
                <a:ea typeface="思源黑体 CN Bold" panose="020B0800000000000000" charset="-122"/>
                <a:cs typeface="思源黑体 CN Bold" panose="020B0800000000000000" charset="-122"/>
              </a:rPr>
              <a:t>、销售业务毛利表中‘费用、毛利’将取不到值，影响毛利准</a:t>
            </a:r>
          </a:p>
          <a:p>
            <a:pPr marL="12700">
              <a:spcBef>
                <a:spcPts val="1200"/>
              </a:spcBef>
            </a:pPr>
            <a:r>
              <a:rPr lang="zh-CN" sz="2000">
                <a:latin typeface="思源黑体 CN Bold" panose="020B0800000000000000" charset="-122"/>
                <a:ea typeface="思源黑体 CN Bold" panose="020B0800000000000000" charset="-122"/>
                <a:cs typeface="思源黑体 CN Bold" panose="020B0800000000000000" charset="-122"/>
              </a:rPr>
              <a:t>确性。</a:t>
            </a: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3" name="object 2"/>
          <p:cNvSpPr>
            <a:spLocks noChangeArrowheads="1"/>
          </p:cNvSpPr>
          <p:nvPr/>
        </p:nvSpPr>
        <p:spPr bwMode="auto">
          <a:xfrm>
            <a:off x="0" y="2008188"/>
            <a:ext cx="2216150" cy="4849812"/>
          </a:xfrm>
          <a:prstGeom prst="rect">
            <a:avLst/>
          </a:prstGeom>
          <a:blipFill dpi="0" rotWithShape="1">
            <a:blip r:embed="rId2" cstate="print"/>
            <a:srcRect/>
            <a:stretch>
              <a:fillRect/>
            </a:stretch>
          </a:blipFill>
          <a:ln w="9525">
            <a:noFill/>
            <a:miter lim="800000"/>
          </a:ln>
        </p:spPr>
        <p:txBody>
          <a:bodyPr lIns="0" tIns="0" rIns="0" bIns="0"/>
          <a:lstStyle/>
          <a:p>
            <a:endParaRPr lang="zh-CN" altLang="zh-CN"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63513" y="3014663"/>
            <a:ext cx="1854200" cy="728345"/>
          </a:xfrm>
          <a:prstGeom prst="rect">
            <a:avLst/>
          </a:prstGeom>
        </p:spPr>
        <p:txBody>
          <a:bodyPr lIns="0" tIns="92710" rIns="0" bIns="0">
            <a:spAutoFit/>
          </a:bodyPr>
          <a:lstStyle/>
          <a:p>
            <a:pPr marL="12700">
              <a:spcBef>
                <a:spcPts val="725"/>
              </a:spcBef>
            </a:pPr>
            <a:r>
              <a:rPr lang="zh-CN" b="1">
                <a:solidFill>
                  <a:srgbClr val="FFFFFF"/>
                </a:solidFill>
                <a:latin typeface="思源黑体 CN Bold" panose="020B0800000000000000" charset="-122"/>
                <a:ea typeface="思源黑体 CN Bold" panose="020B0800000000000000" charset="-122"/>
              </a:rPr>
              <a:t>福袋工具化繁为简</a:t>
            </a:r>
            <a:endParaRPr lang="zh-CN">
              <a:latin typeface="思源黑体 CN Bold" panose="020B0800000000000000" charset="-122"/>
              <a:ea typeface="思源黑体 CN Bold" panose="020B0800000000000000" charset="-122"/>
            </a:endParaRPr>
          </a:p>
          <a:p>
            <a:pPr marL="12700">
              <a:spcBef>
                <a:spcPts val="640"/>
              </a:spcBef>
            </a:pPr>
            <a:r>
              <a:rPr lang="zh-CN" b="1">
                <a:solidFill>
                  <a:srgbClr val="FFFFFF"/>
                </a:solidFill>
                <a:latin typeface="思源黑体 CN Bold" panose="020B0800000000000000" charset="-122"/>
                <a:ea typeface="思源黑体 CN Bold" panose="020B0800000000000000" charset="-122"/>
              </a:rPr>
              <a:t>一键出表合理筹划</a:t>
            </a:r>
            <a:endParaRPr lang="zh-CN">
              <a:latin typeface="思源黑体 CN Bold" panose="020B0800000000000000" charset="-122"/>
              <a:ea typeface="思源黑体 CN Bold" panose="020B0800000000000000" charset="-122"/>
            </a:endParaRPr>
          </a:p>
        </p:txBody>
      </p:sp>
      <p:sp>
        <p:nvSpPr>
          <p:cNvPr id="54275" name="object 4"/>
          <p:cNvSpPr>
            <a:spLocks noChangeArrowheads="1"/>
          </p:cNvSpPr>
          <p:nvPr/>
        </p:nvSpPr>
        <p:spPr bwMode="auto">
          <a:xfrm>
            <a:off x="28575" y="406400"/>
            <a:ext cx="2746375" cy="2746375"/>
          </a:xfrm>
          <a:prstGeom prst="rect">
            <a:avLst/>
          </a:prstGeom>
          <a:blipFill dpi="0" rotWithShape="1">
            <a:blip r:embed="rId3" cstate="print"/>
            <a:srcRect/>
            <a:stretch>
              <a:fillRect/>
            </a:stretch>
          </a:blipFill>
          <a:ln w="9525">
            <a:noFill/>
            <a:miter lim="800000"/>
          </a:ln>
        </p:spPr>
        <p:txBody>
          <a:bodyPr lIns="0" tIns="0" rIns="0" bIns="0"/>
          <a:lstStyle/>
          <a:p>
            <a:endParaRPr lang="zh-CN" altLang="zh-CN"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54276" name="object 5"/>
          <p:cNvSpPr>
            <a:spLocks noGrp="1"/>
          </p:cNvSpPr>
          <p:nvPr>
            <p:ph type="title"/>
          </p:nvPr>
        </p:nvSpPr>
        <p:spPr>
          <a:xfrm>
            <a:off x="2854325" y="746125"/>
            <a:ext cx="5391785" cy="551180"/>
          </a:xfrm>
        </p:spPr>
        <p:txBody>
          <a:bodyPr wrap="square" tIns="13335"/>
          <a:lstStyle/>
          <a:p>
            <a:pPr marL="12700" eaLnBrk="1" hangingPunct="1">
              <a:spcBef>
                <a:spcPts val="100"/>
              </a:spcBef>
            </a:pPr>
            <a:r>
              <a:rPr lang="zh-CN" sz="3200" b="1">
                <a:solidFill>
                  <a:srgbClr val="5EB5AB"/>
                </a:solidFill>
                <a:latin typeface="思源黑体 CN Bold" panose="020B0800000000000000" charset="-122"/>
                <a:ea typeface="思源黑体 CN Bold" panose="020B0800000000000000" charset="-122"/>
              </a:rPr>
              <a:t>往来按余额结转注意事项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3522663" y="1604963"/>
            <a:ext cx="7142162" cy="3244850"/>
          </a:xfrm>
          <a:prstGeom prst="rect">
            <a:avLst/>
          </a:prstGeom>
        </p:spPr>
        <p:txBody>
          <a:bodyPr lIns="0" tIns="165100" rIns="0" bIns="0">
            <a:spAutoFit/>
          </a:bodyPr>
          <a:lstStyle/>
          <a:p>
            <a:pPr marL="12700">
              <a:spcBef>
                <a:spcPts val="1300"/>
              </a:spcBef>
            </a:pPr>
            <a:r>
              <a:rPr lang="zh-CN" altLang="zh-CN" sz="2000">
                <a:latin typeface="思源黑体 CN Bold" panose="020B0800000000000000" charset="-122"/>
                <a:ea typeface="思源黑体 CN Bold" panose="020B0800000000000000" charset="-122"/>
                <a:cs typeface="思源黑体 CN Bold" panose="020B0800000000000000" charset="-122"/>
              </a:rPr>
              <a:t>4</a:t>
            </a:r>
            <a:r>
              <a:rPr lang="zh-CN" sz="2000">
                <a:latin typeface="思源黑体 CN Bold" panose="020B0800000000000000" charset="-122"/>
                <a:ea typeface="思源黑体 CN Bold" panose="020B0800000000000000" charset="-122"/>
                <a:cs typeface="思源黑体 CN Bold" panose="020B0800000000000000" charset="-122"/>
              </a:rPr>
              <a:t>、待处理业务中“进货待结款业务、销货待结款业务、采购</a:t>
            </a:r>
          </a:p>
          <a:p>
            <a:pPr marL="12700">
              <a:lnSpc>
                <a:spcPct val="150000"/>
              </a:lnSpc>
            </a:pPr>
            <a:r>
              <a:rPr lang="zh-CN" sz="2000">
                <a:latin typeface="思源黑体 CN Bold" panose="020B0800000000000000" charset="-122"/>
                <a:ea typeface="思源黑体 CN Bold" panose="020B0800000000000000" charset="-122"/>
                <a:cs typeface="思源黑体 CN Bold" panose="020B0800000000000000" charset="-122"/>
              </a:rPr>
              <a:t>发票待结款业务、销售发票待结款业务”，结转过的结转期间之 前的单据将不在这些待处理中体现。</a:t>
            </a:r>
          </a:p>
          <a:p>
            <a:pPr marL="12700">
              <a:lnSpc>
                <a:spcPts val="3600"/>
              </a:lnSpc>
              <a:spcBef>
                <a:spcPts val="325"/>
              </a:spcBef>
            </a:pPr>
            <a:r>
              <a:rPr lang="zh-CN" altLang="zh-CN" sz="2000">
                <a:latin typeface="思源黑体 CN Bold" panose="020B0800000000000000" charset="-122"/>
                <a:ea typeface="思源黑体 CN Bold" panose="020B0800000000000000" charset="-122"/>
                <a:cs typeface="思源黑体 CN Bold" panose="020B0800000000000000" charset="-122"/>
              </a:rPr>
              <a:t>5</a:t>
            </a:r>
            <a:r>
              <a:rPr lang="zh-CN" sz="2000">
                <a:latin typeface="思源黑体 CN Bold" panose="020B0800000000000000" charset="-122"/>
                <a:ea typeface="思源黑体 CN Bold" panose="020B0800000000000000" charset="-122"/>
                <a:cs typeface="思源黑体 CN Bold" panose="020B0800000000000000" charset="-122"/>
              </a:rPr>
              <a:t>、有外币业务的数据，期间结转前需要进行汇兑损益结转。以 免造成因币种尾差造成的数据影响。</a:t>
            </a:r>
          </a:p>
          <a:p>
            <a:pPr marL="12700">
              <a:spcBef>
                <a:spcPts val="890"/>
              </a:spcBef>
            </a:pPr>
            <a:r>
              <a:rPr lang="zh-CN" altLang="zh-CN" sz="2000">
                <a:latin typeface="思源黑体 CN Bold" panose="020B0800000000000000" charset="-122"/>
                <a:ea typeface="思源黑体 CN Bold" panose="020B0800000000000000" charset="-122"/>
                <a:cs typeface="思源黑体 CN Bold" panose="020B0800000000000000" charset="-122"/>
              </a:rPr>
              <a:t>6</a:t>
            </a:r>
            <a:r>
              <a:rPr lang="zh-CN" sz="2000">
                <a:latin typeface="思源黑体 CN Bold" panose="020B0800000000000000" charset="-122"/>
                <a:ea typeface="思源黑体 CN Bold" panose="020B0800000000000000" charset="-122"/>
                <a:cs typeface="思源黑体 CN Bold" panose="020B0800000000000000" charset="-122"/>
              </a:rPr>
              <a:t>、结转前未进行费用分摊的入库单及费用单，结转后不能再进</a:t>
            </a:r>
          </a:p>
          <a:p>
            <a:pPr marL="12700">
              <a:spcBef>
                <a:spcPts val="1200"/>
              </a:spcBef>
            </a:pPr>
            <a:r>
              <a:rPr lang="zh-CN" sz="2000">
                <a:latin typeface="思源黑体 CN Bold" panose="020B0800000000000000" charset="-122"/>
                <a:ea typeface="思源黑体 CN Bold" panose="020B0800000000000000" charset="-122"/>
                <a:cs typeface="思源黑体 CN Bold" panose="020B0800000000000000" charset="-122"/>
              </a:rPr>
              <a:t>行分摊。因此建议结转前将为进行分摊的费用分摊完毕。</a:t>
            </a: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7" name="object 2"/>
          <p:cNvSpPr>
            <a:spLocks noChangeArrowheads="1"/>
          </p:cNvSpPr>
          <p:nvPr/>
        </p:nvSpPr>
        <p:spPr bwMode="auto">
          <a:xfrm>
            <a:off x="0" y="2008188"/>
            <a:ext cx="2216150" cy="4849812"/>
          </a:xfrm>
          <a:prstGeom prst="rect">
            <a:avLst/>
          </a:prstGeom>
          <a:blipFill dpi="0" rotWithShape="1">
            <a:blip r:embed="rId2" cstate="print"/>
            <a:srcRect/>
            <a:stretch>
              <a:fillRect/>
            </a:stretch>
          </a:blipFill>
          <a:ln w="9525">
            <a:noFill/>
            <a:miter lim="800000"/>
          </a:ln>
        </p:spPr>
        <p:txBody>
          <a:bodyPr lIns="0" tIns="0" rIns="0" bIns="0"/>
          <a:lstStyle/>
          <a:p>
            <a:endParaRPr lang="zh-CN" altLang="zh-CN"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63513" y="3014663"/>
            <a:ext cx="1854200" cy="728345"/>
          </a:xfrm>
          <a:prstGeom prst="rect">
            <a:avLst/>
          </a:prstGeom>
        </p:spPr>
        <p:txBody>
          <a:bodyPr lIns="0" tIns="92710" rIns="0" bIns="0">
            <a:spAutoFit/>
          </a:bodyPr>
          <a:lstStyle/>
          <a:p>
            <a:pPr marL="12700">
              <a:spcBef>
                <a:spcPts val="725"/>
              </a:spcBef>
            </a:pPr>
            <a:r>
              <a:rPr lang="zh-CN" b="1">
                <a:solidFill>
                  <a:srgbClr val="FFFFFF"/>
                </a:solidFill>
                <a:latin typeface="思源黑体 CN Bold" panose="020B0800000000000000" charset="-122"/>
                <a:ea typeface="思源黑体 CN Bold" panose="020B0800000000000000" charset="-122"/>
              </a:rPr>
              <a:t>福袋工具化繁为简</a:t>
            </a:r>
            <a:endParaRPr lang="zh-CN">
              <a:latin typeface="思源黑体 CN Bold" panose="020B0800000000000000" charset="-122"/>
              <a:ea typeface="思源黑体 CN Bold" panose="020B0800000000000000" charset="-122"/>
            </a:endParaRPr>
          </a:p>
          <a:p>
            <a:pPr marL="12700">
              <a:spcBef>
                <a:spcPts val="640"/>
              </a:spcBef>
            </a:pPr>
            <a:r>
              <a:rPr lang="zh-CN" b="1">
                <a:solidFill>
                  <a:srgbClr val="FFFFFF"/>
                </a:solidFill>
                <a:latin typeface="思源黑体 CN Bold" panose="020B0800000000000000" charset="-122"/>
                <a:ea typeface="思源黑体 CN Bold" panose="020B0800000000000000" charset="-122"/>
              </a:rPr>
              <a:t>一键出表合理筹划</a:t>
            </a:r>
            <a:endParaRPr lang="zh-CN">
              <a:latin typeface="思源黑体 CN Bold" panose="020B0800000000000000" charset="-122"/>
              <a:ea typeface="思源黑体 CN Bold" panose="020B0800000000000000" charset="-122"/>
            </a:endParaRPr>
          </a:p>
        </p:txBody>
      </p:sp>
      <p:sp>
        <p:nvSpPr>
          <p:cNvPr id="55299" name="object 4"/>
          <p:cNvSpPr>
            <a:spLocks noChangeArrowheads="1"/>
          </p:cNvSpPr>
          <p:nvPr/>
        </p:nvSpPr>
        <p:spPr bwMode="auto">
          <a:xfrm>
            <a:off x="28575" y="406400"/>
            <a:ext cx="2746375" cy="2746375"/>
          </a:xfrm>
          <a:prstGeom prst="rect">
            <a:avLst/>
          </a:prstGeom>
          <a:blipFill dpi="0" rotWithShape="1">
            <a:blip r:embed="rId3" cstate="print"/>
            <a:srcRect/>
            <a:stretch>
              <a:fillRect/>
            </a:stretch>
          </a:blipFill>
          <a:ln w="9525">
            <a:noFill/>
            <a:miter lim="800000"/>
          </a:ln>
        </p:spPr>
        <p:txBody>
          <a:bodyPr lIns="0" tIns="0" rIns="0" bIns="0"/>
          <a:lstStyle/>
          <a:p>
            <a:endParaRPr lang="zh-CN" altLang="zh-CN"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2854325" y="746125"/>
            <a:ext cx="5346700" cy="1043940"/>
          </a:xfrm>
        </p:spPr>
        <p:txBody>
          <a:bodyPr tIns="13335"/>
          <a:lstStyle/>
          <a:p>
            <a:pPr marL="12700" eaLnBrk="1" hangingPunct="1">
              <a:spcBef>
                <a:spcPts val="100"/>
              </a:spcBef>
            </a:pPr>
            <a:r>
              <a:rPr lang="zh-CN" sz="3200" b="1">
                <a:solidFill>
                  <a:srgbClr val="5EB5AB"/>
                </a:solidFill>
                <a:latin typeface="思源黑体 CN Bold" panose="020B0800000000000000" charset="-122"/>
                <a:ea typeface="思源黑体 CN Bold" panose="020B0800000000000000" charset="-122"/>
                <a:cs typeface="思源黑体 CN Bold" panose="020B0800000000000000" charset="-122"/>
              </a:rPr>
              <a:t>零售</a:t>
            </a:r>
            <a:r>
              <a:rPr lang="zh-CN" altLang="zh-CN" sz="3200" b="1">
                <a:solidFill>
                  <a:srgbClr val="5EB5AB"/>
                </a:solidFill>
                <a:latin typeface="思源黑体 CN Bold" panose="020B0800000000000000" charset="-122"/>
                <a:ea typeface="思源黑体 CN Bold" panose="020B0800000000000000" charset="-122"/>
                <a:cs typeface="思源黑体 CN Bold" panose="020B0800000000000000" charset="-122"/>
              </a:rPr>
              <a:t>POS</a:t>
            </a:r>
            <a:r>
              <a:rPr lang="zh-CN" sz="3200" b="1">
                <a:solidFill>
                  <a:srgbClr val="5EB5AB"/>
                </a:solidFill>
                <a:latin typeface="思源黑体 CN Bold" panose="020B0800000000000000" charset="-122"/>
                <a:ea typeface="思源黑体 CN Bold" panose="020B0800000000000000" charset="-122"/>
                <a:cs typeface="思源黑体 CN Bold" panose="020B0800000000000000" charset="-122"/>
              </a:rPr>
              <a:t>端期间结转注意事项</a:t>
            </a:r>
            <a:endParaRPr lang="zh-CN" sz="3200">
              <a:latin typeface="思源黑体 CN Bold" panose="020B0800000000000000" charset="-122"/>
              <a:ea typeface="思源黑体 CN Bold" panose="020B0800000000000000" charset="-122"/>
              <a:cs typeface="思源黑体 CN Bold" panose="020B0800000000000000" charset="-122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body" idx="1"/>
          </p:nvPr>
        </p:nvSpPr>
        <p:spPr>
          <a:xfrm>
            <a:off x="3516313" y="1857375"/>
            <a:ext cx="5159375" cy="2538730"/>
          </a:xfrm>
        </p:spPr>
        <p:txBody>
          <a:bodyPr tIns="13335"/>
          <a:lstStyle/>
          <a:p>
            <a:pPr marL="419100" indent="-234950" eaLnBrk="1" hangingPunct="1">
              <a:spcBef>
                <a:spcPts val="100"/>
              </a:spcBef>
              <a:buSzPct val="95000"/>
              <a:buFontTx/>
              <a:buAutoNum type="arabicParenR"/>
              <a:tabLst>
                <a:tab pos="419100" algn="l"/>
              </a:tabLst>
            </a:pPr>
            <a:r>
              <a:rPr lang="zh-CN" altLang="zh-CN">
                <a:latin typeface="思源黑体 CN Bold" panose="020B0800000000000000" charset="-122"/>
                <a:ea typeface="思源黑体 CN Bold" panose="020B0800000000000000" charset="-122"/>
                <a:cs typeface="思源黑体 CN Bold" panose="020B0800000000000000" charset="-122"/>
              </a:rPr>
              <a:t>POS</a:t>
            </a:r>
            <a:r>
              <a:rPr lang="zh-CN">
                <a:latin typeface="思源黑体 CN Bold" panose="020B0800000000000000" charset="-122"/>
                <a:ea typeface="思源黑体 CN Bold" panose="020B0800000000000000" charset="-122"/>
                <a:cs typeface="思源黑体 CN Bold" panose="020B0800000000000000" charset="-122"/>
              </a:rPr>
              <a:t>的日结和交班单需要全部做好；</a:t>
            </a:r>
          </a:p>
          <a:p>
            <a:pPr marL="419100" indent="-234950" eaLnBrk="1" hangingPunct="1">
              <a:spcBef>
                <a:spcPts val="40"/>
              </a:spcBef>
              <a:buFont typeface="΢"/>
              <a:buAutoNum type="arabicParenR"/>
              <a:tabLst>
                <a:tab pos="419100" algn="l"/>
              </a:tabLst>
            </a:pPr>
            <a:endParaRPr lang="zh-CN">
              <a:latin typeface="思源黑体 CN Bold" panose="020B0800000000000000" charset="-122"/>
              <a:ea typeface="思源黑体 CN Bold" panose="020B0800000000000000" charset="-122"/>
              <a:cs typeface="思源黑体 CN Bold" panose="020B0800000000000000" charset="-122"/>
            </a:endParaRPr>
          </a:p>
          <a:p>
            <a:pPr marL="419100" indent="-234950" eaLnBrk="1" hangingPunct="1">
              <a:spcBef>
                <a:spcPct val="0"/>
              </a:spcBef>
              <a:buSzPct val="95000"/>
              <a:buFontTx/>
              <a:buAutoNum type="arabicParenR"/>
              <a:tabLst>
                <a:tab pos="419100" algn="l"/>
              </a:tabLst>
            </a:pPr>
            <a:r>
              <a:rPr lang="zh-CN">
                <a:latin typeface="思源黑体 CN Bold" panose="020B0800000000000000" charset="-122"/>
                <a:ea typeface="思源黑体 CN Bold" panose="020B0800000000000000" charset="-122"/>
                <a:cs typeface="思源黑体 CN Bold" panose="020B0800000000000000" charset="-122"/>
              </a:rPr>
              <a:t>数据全部</a:t>
            </a:r>
            <a:r>
              <a:rPr lang="zh-CN" altLang="zh-CN">
                <a:latin typeface="思源黑体 CN Bold" panose="020B0800000000000000" charset="-122"/>
                <a:ea typeface="思源黑体 CN Bold" panose="020B0800000000000000" charset="-122"/>
                <a:cs typeface="思源黑体 CN Bold" panose="020B0800000000000000" charset="-122"/>
              </a:rPr>
              <a:t>F11</a:t>
            </a:r>
            <a:r>
              <a:rPr lang="zh-CN">
                <a:latin typeface="思源黑体 CN Bold" panose="020B0800000000000000" charset="-122"/>
                <a:ea typeface="思源黑体 CN Bold" panose="020B0800000000000000" charset="-122"/>
                <a:cs typeface="思源黑体 CN Bold" panose="020B0800000000000000" charset="-122"/>
              </a:rPr>
              <a:t>同步到</a:t>
            </a:r>
            <a:r>
              <a:rPr lang="zh-CN" altLang="zh-CN">
                <a:latin typeface="思源黑体 CN Bold" panose="020B0800000000000000" charset="-122"/>
                <a:ea typeface="思源黑体 CN Bold" panose="020B0800000000000000" charset="-122"/>
                <a:cs typeface="思源黑体 CN Bold" panose="020B0800000000000000" charset="-122"/>
              </a:rPr>
              <a:t>T+</a:t>
            </a:r>
            <a:r>
              <a:rPr lang="zh-CN">
                <a:latin typeface="思源黑体 CN Bold" panose="020B0800000000000000" charset="-122"/>
                <a:ea typeface="思源黑体 CN Bold" panose="020B0800000000000000" charset="-122"/>
                <a:cs typeface="思源黑体 CN Bold" panose="020B0800000000000000" charset="-122"/>
              </a:rPr>
              <a:t>账套中；</a:t>
            </a:r>
          </a:p>
          <a:p>
            <a:pPr marL="419100" indent="-234950" eaLnBrk="1" hangingPunct="1">
              <a:spcBef>
                <a:spcPts val="50"/>
              </a:spcBef>
              <a:buFont typeface="΢"/>
              <a:buAutoNum type="arabicParenR"/>
              <a:tabLst>
                <a:tab pos="419100" algn="l"/>
              </a:tabLst>
            </a:pPr>
            <a:endParaRPr lang="zh-CN">
              <a:latin typeface="思源黑体 CN Bold" panose="020B0800000000000000" charset="-122"/>
              <a:ea typeface="思源黑体 CN Bold" panose="020B0800000000000000" charset="-122"/>
              <a:cs typeface="思源黑体 CN Bold" panose="020B0800000000000000" charset="-122"/>
            </a:endParaRPr>
          </a:p>
          <a:p>
            <a:pPr marL="419100" indent="-234950" eaLnBrk="1" hangingPunct="1">
              <a:spcBef>
                <a:spcPct val="0"/>
              </a:spcBef>
              <a:buSzPct val="95000"/>
              <a:buFontTx/>
              <a:buAutoNum type="arabicParenR"/>
              <a:tabLst>
                <a:tab pos="419100" algn="l"/>
              </a:tabLst>
            </a:pPr>
            <a:r>
              <a:rPr lang="zh-CN">
                <a:latin typeface="思源黑体 CN Bold" panose="020B0800000000000000" charset="-122"/>
                <a:ea typeface="思源黑体 CN Bold" panose="020B0800000000000000" charset="-122"/>
                <a:cs typeface="思源黑体 CN Bold" panose="020B0800000000000000" charset="-122"/>
              </a:rPr>
              <a:t>不要在</a:t>
            </a:r>
            <a:r>
              <a:rPr lang="zh-CN" altLang="zh-CN" sz="1600">
                <a:latin typeface="思源黑体 CN Bold" panose="020B0800000000000000" charset="-122"/>
                <a:ea typeface="思源黑体 CN Bold" panose="020B0800000000000000" charset="-122"/>
                <a:cs typeface="思源黑体 CN Bold" panose="020B0800000000000000" charset="-122"/>
              </a:rPr>
              <a:t>POS</a:t>
            </a:r>
            <a:r>
              <a:rPr lang="zh-CN">
                <a:latin typeface="思源黑体 CN Bold" panose="020B0800000000000000" charset="-122"/>
                <a:ea typeface="思源黑体 CN Bold" panose="020B0800000000000000" charset="-122"/>
                <a:cs typeface="思源黑体 CN Bold" panose="020B0800000000000000" charset="-122"/>
              </a:rPr>
              <a:t>端上做新数据，包括离线收银；</a:t>
            </a:r>
            <a:endParaRPr lang="zh-CN" sz="1600">
              <a:latin typeface="思源黑体 CN Bold" panose="020B0800000000000000" charset="-122"/>
              <a:ea typeface="思源黑体 CN Bold" panose="020B0800000000000000" charset="-122"/>
              <a:cs typeface="思源黑体 CN Bold" panose="020B0800000000000000" charset="-122"/>
            </a:endParaRPr>
          </a:p>
          <a:p>
            <a:pPr marL="419100" indent="-234950" eaLnBrk="1" hangingPunct="1">
              <a:spcBef>
                <a:spcPts val="50"/>
              </a:spcBef>
              <a:buFont typeface="΢"/>
              <a:buAutoNum type="arabicParenR"/>
              <a:tabLst>
                <a:tab pos="419100" algn="l"/>
              </a:tabLst>
            </a:pPr>
            <a:endParaRPr lang="zh-CN">
              <a:latin typeface="思源黑体 CN Bold" panose="020B0800000000000000" charset="-122"/>
              <a:ea typeface="思源黑体 CN Bold" panose="020B0800000000000000" charset="-122"/>
              <a:cs typeface="思源黑体 CN Bold" panose="020B0800000000000000" charset="-122"/>
            </a:endParaRPr>
          </a:p>
          <a:p>
            <a:pPr marL="419100" indent="-234950" eaLnBrk="1" hangingPunct="1">
              <a:spcBef>
                <a:spcPct val="0"/>
              </a:spcBef>
              <a:buSzPct val="95000"/>
              <a:buFontTx/>
              <a:buAutoNum type="arabicParenR"/>
              <a:tabLst>
                <a:tab pos="419100" algn="l"/>
              </a:tabLst>
            </a:pPr>
            <a:r>
              <a:rPr lang="zh-CN" altLang="zh-CN">
                <a:latin typeface="思源黑体 CN Bold" panose="020B0800000000000000" charset="-122"/>
                <a:ea typeface="思源黑体 CN Bold" panose="020B0800000000000000" charset="-122"/>
                <a:cs typeface="思源黑体 CN Bold" panose="020B0800000000000000" charset="-122"/>
              </a:rPr>
              <a:t>T+</a:t>
            </a:r>
            <a:r>
              <a:rPr lang="zh-CN">
                <a:latin typeface="思源黑体 CN Bold" panose="020B0800000000000000" charset="-122"/>
                <a:ea typeface="思源黑体 CN Bold" panose="020B0800000000000000" charset="-122"/>
                <a:cs typeface="思源黑体 CN Bold" panose="020B0800000000000000" charset="-122"/>
              </a:rPr>
              <a:t>做期间结转，结转后</a:t>
            </a:r>
            <a:r>
              <a:rPr lang="zh-CN" altLang="zh-CN">
                <a:latin typeface="思源黑体 CN Bold" panose="020B0800000000000000" charset="-122"/>
                <a:ea typeface="思源黑体 CN Bold" panose="020B0800000000000000" charset="-122"/>
                <a:cs typeface="思源黑体 CN Bold" panose="020B0800000000000000" charset="-122"/>
              </a:rPr>
              <a:t>POS</a:t>
            </a:r>
            <a:r>
              <a:rPr lang="zh-CN">
                <a:latin typeface="思源黑体 CN Bold" panose="020B0800000000000000" charset="-122"/>
                <a:ea typeface="思源黑体 CN Bold" panose="020B0800000000000000" charset="-122"/>
                <a:cs typeface="思源黑体 CN Bold" panose="020B0800000000000000" charset="-122"/>
              </a:rPr>
              <a:t>端再重新连接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object 2"/>
          <p:cNvSpPr>
            <a:spLocks noChangeArrowheads="1"/>
          </p:cNvSpPr>
          <p:nvPr/>
        </p:nvSpPr>
        <p:spPr bwMode="auto">
          <a:xfrm>
            <a:off x="0" y="1587500"/>
            <a:ext cx="2228850" cy="5270500"/>
          </a:xfrm>
          <a:prstGeom prst="rect">
            <a:avLst/>
          </a:prstGeom>
          <a:blipFill dpi="0" rotWithShape="1">
            <a:blip r:embed="rId2" cstate="print"/>
            <a:srcRect/>
            <a:stretch>
              <a:fillRect/>
            </a:stretch>
          </a:blipFill>
          <a:ln w="9525">
            <a:noFill/>
            <a:miter lim="800000"/>
          </a:ln>
        </p:spPr>
        <p:txBody>
          <a:bodyPr lIns="0" tIns="0" rIns="0" bIns="0"/>
          <a:lstStyle/>
          <a:p>
            <a:endParaRPr lang="zh-CN" altLang="zh-CN"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10242" name="object 3"/>
          <p:cNvSpPr>
            <a:spLocks noChangeArrowheads="1"/>
          </p:cNvSpPr>
          <p:nvPr/>
        </p:nvSpPr>
        <p:spPr bwMode="auto">
          <a:xfrm>
            <a:off x="0" y="527050"/>
            <a:ext cx="2228850" cy="2738438"/>
          </a:xfrm>
          <a:prstGeom prst="rect">
            <a:avLst/>
          </a:prstGeom>
          <a:blipFill dpi="0" rotWithShape="1">
            <a:blip r:embed="rId3" cstate="print"/>
            <a:srcRect/>
            <a:stretch>
              <a:fillRect/>
            </a:stretch>
          </a:blipFill>
          <a:ln w="9525">
            <a:noFill/>
            <a:miter lim="800000"/>
          </a:ln>
        </p:spPr>
        <p:txBody>
          <a:bodyPr lIns="0" tIns="0" rIns="0" bIns="0"/>
          <a:lstStyle/>
          <a:p>
            <a:endParaRPr lang="zh-CN" altLang="zh-CN"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10243" name="object 4"/>
          <p:cNvSpPr txBox="1">
            <a:spLocks noChangeArrowheads="1"/>
          </p:cNvSpPr>
          <p:nvPr/>
        </p:nvSpPr>
        <p:spPr bwMode="auto">
          <a:xfrm>
            <a:off x="177800" y="3244850"/>
            <a:ext cx="1854200" cy="72644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lIns="0" tIns="12700" rIns="0" bIns="0">
            <a:spAutoFit/>
          </a:bodyPr>
          <a:lstStyle/>
          <a:p>
            <a:pPr marL="12700">
              <a:lnSpc>
                <a:spcPct val="129000"/>
              </a:lnSpc>
              <a:spcBef>
                <a:spcPts val="100"/>
              </a:spcBef>
            </a:pPr>
            <a:r>
              <a:rPr lang="zh-CN" b="1">
                <a:solidFill>
                  <a:srgbClr val="FFFFFF"/>
                </a:solidFill>
                <a:latin typeface="思源黑体 CN Bold" panose="020B0800000000000000" charset="-122"/>
                <a:ea typeface="思源黑体 CN Bold" panose="020B0800000000000000" charset="-122"/>
                <a:cs typeface="思源黑体 CN Bold" panose="020B0800000000000000" charset="-122"/>
              </a:rPr>
              <a:t>财税新政活学活用 结合软件不再迷茫</a:t>
            </a:r>
          </a:p>
        </p:txBody>
      </p:sp>
      <p:sp>
        <p:nvSpPr>
          <p:cNvPr id="10244" name="object 5"/>
          <p:cNvSpPr>
            <a:spLocks noGrp="1"/>
          </p:cNvSpPr>
          <p:nvPr>
            <p:ph type="title"/>
          </p:nvPr>
        </p:nvSpPr>
        <p:spPr>
          <a:xfrm>
            <a:off x="3094355" y="617855"/>
            <a:ext cx="2843530" cy="551180"/>
          </a:xfrm>
        </p:spPr>
        <p:txBody>
          <a:bodyPr wrap="square" tIns="13335"/>
          <a:lstStyle/>
          <a:p>
            <a:pPr marL="12700" eaLnBrk="1" hangingPunct="1">
              <a:spcBef>
                <a:spcPts val="100"/>
              </a:spcBef>
            </a:pPr>
            <a:r>
              <a:rPr lang="zh-CN" sz="3200" b="1">
                <a:solidFill>
                  <a:srgbClr val="5EB5AB"/>
                </a:solidFill>
                <a:latin typeface="思源黑体 CN Bold" panose="020B0800000000000000" charset="-122"/>
                <a:ea typeface="思源黑体 CN Bold" panose="020B0800000000000000" charset="-122"/>
              </a:rPr>
              <a:t>年度处理检查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3094038" y="1527175"/>
            <a:ext cx="5513387" cy="3242945"/>
          </a:xfrm>
          <a:prstGeom prst="rect">
            <a:avLst/>
          </a:prstGeom>
        </p:spPr>
        <p:txBody>
          <a:bodyPr lIns="0" tIns="165100" rIns="0" bIns="0">
            <a:spAutoFit/>
          </a:bodyPr>
          <a:lstStyle/>
          <a:p>
            <a:pPr marL="12700">
              <a:spcBef>
                <a:spcPts val="1300"/>
              </a:spcBef>
            </a:pPr>
            <a:r>
              <a:rPr lang="zh-CN" altLang="zh-CN" sz="2000">
                <a:latin typeface="思源黑体 CN Bold" panose="020B0800000000000000" charset="-122"/>
                <a:ea typeface="思源黑体 CN Bold" panose="020B0800000000000000" charset="-122"/>
                <a:cs typeface="思源黑体 CN Bold" panose="020B0800000000000000" charset="-122"/>
              </a:rPr>
              <a:t>1</a:t>
            </a:r>
            <a:r>
              <a:rPr lang="zh-CN" sz="2000">
                <a:latin typeface="思源黑体 CN Bold" panose="020B0800000000000000" charset="-122"/>
                <a:ea typeface="思源黑体 CN Bold" panose="020B0800000000000000" charset="-122"/>
                <a:cs typeface="思源黑体 CN Bold" panose="020B0800000000000000" charset="-122"/>
              </a:rPr>
              <a:t>、在年度处理前，需要对账套做好手工备份；</a:t>
            </a:r>
          </a:p>
          <a:p>
            <a:pPr marL="12700">
              <a:spcBef>
                <a:spcPts val="1200"/>
              </a:spcBef>
            </a:pPr>
            <a:r>
              <a:rPr lang="zh-CN" altLang="zh-CN" sz="2000">
                <a:latin typeface="思源黑体 CN Bold" panose="020B0800000000000000" charset="-122"/>
                <a:ea typeface="思源黑体 CN Bold" panose="020B0800000000000000" charset="-122"/>
                <a:cs typeface="思源黑体 CN Bold" panose="020B0800000000000000" charset="-122"/>
              </a:rPr>
              <a:t>2</a:t>
            </a:r>
            <a:r>
              <a:rPr lang="zh-CN" sz="2000">
                <a:latin typeface="思源黑体 CN Bold" panose="020B0800000000000000" charset="-122"/>
                <a:ea typeface="思源黑体 CN Bold" panose="020B0800000000000000" charset="-122"/>
                <a:cs typeface="思源黑体 CN Bold" panose="020B0800000000000000" charset="-122"/>
              </a:rPr>
              <a:t>、将损益类科目全部结转到本年利润科目；</a:t>
            </a:r>
          </a:p>
          <a:p>
            <a:pPr marL="12700">
              <a:spcBef>
                <a:spcPts val="1200"/>
              </a:spcBef>
            </a:pPr>
            <a:r>
              <a:rPr lang="zh-CN" altLang="zh-CN" sz="2000">
                <a:latin typeface="思源黑体 CN Bold" panose="020B0800000000000000" charset="-122"/>
                <a:ea typeface="思源黑体 CN Bold" panose="020B0800000000000000" charset="-122"/>
                <a:cs typeface="思源黑体 CN Bold" panose="020B0800000000000000" charset="-122"/>
              </a:rPr>
              <a:t>3</a:t>
            </a:r>
            <a:r>
              <a:rPr lang="zh-CN" sz="2000">
                <a:latin typeface="思源黑体 CN Bold" panose="020B0800000000000000" charset="-122"/>
                <a:ea typeface="思源黑体 CN Bold" panose="020B0800000000000000" charset="-122"/>
                <a:cs typeface="思源黑体 CN Bold" panose="020B0800000000000000" charset="-122"/>
              </a:rPr>
              <a:t>、固定资产模块需要做完折旧的计提并制单；</a:t>
            </a:r>
          </a:p>
          <a:p>
            <a:pPr marL="12700">
              <a:spcBef>
                <a:spcPts val="1200"/>
              </a:spcBef>
            </a:pPr>
            <a:r>
              <a:rPr lang="zh-CN" altLang="zh-CN" sz="2000">
                <a:latin typeface="思源黑体 CN Bold" panose="020B0800000000000000" charset="-122"/>
                <a:ea typeface="思源黑体 CN Bold" panose="020B0800000000000000" charset="-122"/>
                <a:cs typeface="思源黑体 CN Bold" panose="020B0800000000000000" charset="-122"/>
              </a:rPr>
              <a:t>4</a:t>
            </a:r>
            <a:r>
              <a:rPr lang="zh-CN" sz="2000">
                <a:latin typeface="思源黑体 CN Bold" panose="020B0800000000000000" charset="-122"/>
                <a:ea typeface="思源黑体 CN Bold" panose="020B0800000000000000" charset="-122"/>
                <a:cs typeface="思源黑体 CN Bold" panose="020B0800000000000000" charset="-122"/>
              </a:rPr>
              <a:t>、所有的会计科目凭证需要记账；</a:t>
            </a:r>
          </a:p>
          <a:p>
            <a:pPr marL="12700">
              <a:spcBef>
                <a:spcPts val="1200"/>
              </a:spcBef>
            </a:pPr>
            <a:r>
              <a:rPr lang="zh-CN" altLang="zh-CN" sz="2000">
                <a:latin typeface="思源黑体 CN Bold" panose="020B0800000000000000" charset="-122"/>
                <a:ea typeface="思源黑体 CN Bold" panose="020B0800000000000000" charset="-122"/>
                <a:cs typeface="思源黑体 CN Bold" panose="020B0800000000000000" charset="-122"/>
              </a:rPr>
              <a:t>5</a:t>
            </a:r>
            <a:r>
              <a:rPr lang="zh-CN" sz="2000">
                <a:latin typeface="思源黑体 CN Bold" panose="020B0800000000000000" charset="-122"/>
                <a:ea typeface="思源黑体 CN Bold" panose="020B0800000000000000" charset="-122"/>
                <a:cs typeface="思源黑体 CN Bold" panose="020B0800000000000000" charset="-122"/>
              </a:rPr>
              <a:t>、财务结账前，需要将业务先结账；</a:t>
            </a:r>
          </a:p>
          <a:p>
            <a:pPr marL="12700">
              <a:lnSpc>
                <a:spcPct val="150000"/>
              </a:lnSpc>
            </a:pPr>
            <a:r>
              <a:rPr lang="zh-CN" altLang="zh-CN" sz="2000">
                <a:latin typeface="思源黑体 CN Bold" panose="020B0800000000000000" charset="-122"/>
                <a:ea typeface="思源黑体 CN Bold" panose="020B0800000000000000" charset="-122"/>
                <a:cs typeface="思源黑体 CN Bold" panose="020B0800000000000000" charset="-122"/>
              </a:rPr>
              <a:t>6</a:t>
            </a:r>
            <a:r>
              <a:rPr lang="zh-CN" sz="2000">
                <a:latin typeface="思源黑体 CN Bold" panose="020B0800000000000000" charset="-122"/>
                <a:ea typeface="思源黑体 CN Bold" panose="020B0800000000000000" charset="-122"/>
                <a:cs typeface="思源黑体 CN Bold" panose="020B0800000000000000" charset="-122"/>
              </a:rPr>
              <a:t>、完成总账与明细账等账目的核对，对账平衡后 方可做月末处理。</a:t>
            </a: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1" name="object 2"/>
          <p:cNvSpPr/>
          <p:nvPr/>
        </p:nvSpPr>
        <p:spPr bwMode="auto">
          <a:xfrm>
            <a:off x="0" y="0"/>
            <a:ext cx="12192000" cy="1930400"/>
          </a:xfrm>
          <a:custGeom>
            <a:avLst/>
            <a:gdLst/>
            <a:ahLst/>
            <a:cxnLst>
              <a:cxn ang="0">
                <a:pos x="12191984" y="0"/>
              </a:cxn>
              <a:cxn ang="0">
                <a:pos x="0" y="0"/>
              </a:cxn>
              <a:cxn ang="0">
                <a:pos x="470" y="502538"/>
              </a:cxn>
              <a:cxn ang="0">
                <a:pos x="6125575" y="1930908"/>
              </a:cxn>
              <a:cxn ang="0">
                <a:pos x="12191984" y="498178"/>
              </a:cxn>
              <a:cxn ang="0">
                <a:pos x="12191984" y="0"/>
              </a:cxn>
            </a:cxnLst>
            <a:rect l="0" t="0" r="r" b="b"/>
            <a:pathLst>
              <a:path w="12192000" h="1931035">
                <a:moveTo>
                  <a:pt x="12191984" y="0"/>
                </a:moveTo>
                <a:lnTo>
                  <a:pt x="0" y="0"/>
                </a:lnTo>
                <a:lnTo>
                  <a:pt x="470" y="502538"/>
                </a:lnTo>
                <a:lnTo>
                  <a:pt x="6125575" y="1930908"/>
                </a:lnTo>
                <a:lnTo>
                  <a:pt x="12191984" y="498178"/>
                </a:lnTo>
                <a:lnTo>
                  <a:pt x="12191984" y="0"/>
                </a:lnTo>
                <a:close/>
              </a:path>
            </a:pathLst>
          </a:custGeom>
          <a:solidFill>
            <a:srgbClr val="E45454"/>
          </a:solidFill>
          <a:ln w="9525">
            <a:noFill/>
            <a:round/>
          </a:ln>
        </p:spPr>
        <p:txBody>
          <a:bodyPr lIns="0" tIns="0" rIns="0" bIns="0"/>
          <a:lstStyle/>
          <a:p>
            <a:endParaRPr lang="zh-CN" altLang="en-US"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56322" name="object 3"/>
          <p:cNvSpPr txBox="1">
            <a:spLocks noChangeArrowheads="1"/>
          </p:cNvSpPr>
          <p:nvPr/>
        </p:nvSpPr>
        <p:spPr bwMode="auto">
          <a:xfrm>
            <a:off x="4435475" y="339725"/>
            <a:ext cx="635000" cy="75882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lIns="0" tIns="12700" rIns="0" bIns="0">
            <a:spAutoFit/>
          </a:bodyPr>
          <a:lstStyle/>
          <a:p>
            <a:pPr marL="12700">
              <a:spcBef>
                <a:spcPts val="100"/>
              </a:spcBef>
            </a:pPr>
            <a:r>
              <a:rPr lang="zh-CN" sz="4800" b="1">
                <a:solidFill>
                  <a:srgbClr val="FFFFFF"/>
                </a:solidFill>
                <a:latin typeface="黑体" panose="02010609060101010101" charset="-122"/>
                <a:ea typeface="黑体" panose="02010609060101010101" charset="-122"/>
              </a:rPr>
              <a:t>目</a:t>
            </a:r>
          </a:p>
        </p:txBody>
      </p:sp>
      <p:sp>
        <p:nvSpPr>
          <p:cNvPr id="56323" name="object 4"/>
          <p:cNvSpPr txBox="1">
            <a:spLocks noChangeArrowheads="1"/>
          </p:cNvSpPr>
          <p:nvPr/>
        </p:nvSpPr>
        <p:spPr bwMode="auto">
          <a:xfrm>
            <a:off x="7035800" y="339725"/>
            <a:ext cx="635000" cy="75882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lIns="0" tIns="12700" rIns="0" bIns="0">
            <a:spAutoFit/>
          </a:bodyPr>
          <a:lstStyle/>
          <a:p>
            <a:pPr marL="12700">
              <a:spcBef>
                <a:spcPts val="100"/>
              </a:spcBef>
            </a:pPr>
            <a:r>
              <a:rPr lang="zh-CN" sz="4800" b="1">
                <a:solidFill>
                  <a:srgbClr val="FFFFFF"/>
                </a:solidFill>
                <a:latin typeface="黑体" panose="02010609060101010101" charset="-122"/>
                <a:ea typeface="黑体" panose="02010609060101010101" charset="-122"/>
              </a:rPr>
              <a:t>录</a:t>
            </a:r>
          </a:p>
        </p:txBody>
      </p:sp>
      <p:sp>
        <p:nvSpPr>
          <p:cNvPr id="56324" name="object 5"/>
          <p:cNvSpPr>
            <a:spLocks noChangeArrowheads="1"/>
          </p:cNvSpPr>
          <p:nvPr/>
        </p:nvSpPr>
        <p:spPr bwMode="auto">
          <a:xfrm>
            <a:off x="5106988" y="88900"/>
            <a:ext cx="1981200" cy="1314450"/>
          </a:xfrm>
          <a:prstGeom prst="rect">
            <a:avLst/>
          </a:prstGeom>
          <a:blipFill dpi="0" rotWithShape="1">
            <a:blip r:embed="rId3" cstate="print"/>
            <a:srcRect/>
            <a:stretch>
              <a:fillRect/>
            </a:stretch>
          </a:blipFill>
          <a:ln w="9525">
            <a:noFill/>
            <a:miter lim="800000"/>
          </a:ln>
        </p:spPr>
        <p:txBody>
          <a:bodyPr lIns="0" tIns="0" rIns="0" bIns="0"/>
          <a:lstStyle/>
          <a:p>
            <a:endParaRPr lang="zh-CN" altLang="zh-CN">
              <a:latin typeface="黑体" panose="02010609060101010101" charset="-122"/>
              <a:ea typeface="黑体" panose="02010609060101010101" charset="-122"/>
            </a:endParaRPr>
          </a:p>
        </p:txBody>
      </p:sp>
      <p:graphicFrame>
        <p:nvGraphicFramePr>
          <p:cNvPr id="6" name="object 6"/>
          <p:cNvGraphicFramePr>
            <a:graphicFrameLocks noGrp="1"/>
          </p:cNvGraphicFramePr>
          <p:nvPr>
            <p:custDataLst>
              <p:tags r:id="rId1"/>
            </p:custDataLst>
          </p:nvPr>
        </p:nvGraphicFramePr>
        <p:xfrm>
          <a:off x="3408363" y="2547938"/>
          <a:ext cx="5316537" cy="3763965"/>
        </p:xfrm>
        <a:graphic>
          <a:graphicData uri="http://schemas.openxmlformats.org/drawingml/2006/table">
            <a:tbl>
              <a:tblPr/>
              <a:tblGrid>
                <a:gridCol w="833437"/>
                <a:gridCol w="1173163"/>
                <a:gridCol w="3309937"/>
              </a:tblGrid>
              <a:tr h="7540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94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zh-CN" sz="32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黑体" panose="02010609060101010101" charset="-122"/>
                          <a:ea typeface="黑体" panose="02010609060101010101" charset="-122"/>
                        </a:rPr>
                        <a:t>1</a:t>
                      </a:r>
                    </a:p>
                  </a:txBody>
                  <a:tcPr marL="0" marR="0" marT="118745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2B5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3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黑体" panose="02010609060101010101" charset="-122"/>
                        <a:ea typeface="黑体" panose="02010609060101010101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EB5AB"/>
                    </a:solidFill>
                  </a:tcPr>
                </a:tc>
                <a:tc>
                  <a:txBody>
                    <a:bodyPr/>
                    <a:lstStyle/>
                    <a:p>
                      <a:pPr marL="35560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175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sz="2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思源黑体 CN Bold" panose="020B0800000000000000" charset="-122"/>
                          <a:ea typeface="思源黑体 CN Bold" panose="020B0800000000000000" charset="-122"/>
                        </a:rPr>
                        <a:t>平滑过渡</a:t>
                      </a:r>
                    </a:p>
                  </a:txBody>
                  <a:tcPr marL="0" marR="0" marT="149225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EB5AB"/>
                    </a:solidFill>
                  </a:tcPr>
                </a:tc>
              </a:tr>
              <a:tr h="7508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3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黑体" panose="02010609060101010101" charset="-122"/>
                        <a:ea typeface="黑体" panose="02010609060101010101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3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黑体" panose="02010609060101010101" charset="-122"/>
                        <a:ea typeface="黑体" panose="02010609060101010101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3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思源黑体 CN Bold" panose="020B0800000000000000" charset="-122"/>
                        <a:ea typeface="思源黑体 CN Bold" panose="020B0800000000000000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540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775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zh-CN" sz="32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黑体" panose="02010609060101010101" charset="-122"/>
                          <a:ea typeface="黑体" panose="02010609060101010101" charset="-122"/>
                        </a:rPr>
                        <a:t>2</a:t>
                      </a:r>
                    </a:p>
                  </a:txBody>
                  <a:tcPr marL="0" marR="0" marT="9906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05A5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3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黑体" panose="02010609060101010101" charset="-122"/>
                        <a:ea typeface="黑体" panose="02010609060101010101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EB5AB"/>
                    </a:solidFill>
                  </a:tcPr>
                </a:tc>
                <a:tc>
                  <a:txBody>
                    <a:bodyPr/>
                    <a:lstStyle/>
                    <a:p>
                      <a:pPr marL="370205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175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sz="2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思源黑体 CN Bold" panose="020B0800000000000000" charset="-122"/>
                          <a:ea typeface="思源黑体 CN Bold" panose="020B0800000000000000" charset="-122"/>
                        </a:rPr>
                        <a:t>期间结转</a:t>
                      </a:r>
                    </a:p>
                  </a:txBody>
                  <a:tcPr marL="0" marR="0" marT="14986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EB5AB"/>
                    </a:solidFill>
                  </a:tcPr>
                </a:tc>
              </a:tr>
              <a:tr h="7508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3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黑体" panose="02010609060101010101" charset="-122"/>
                        <a:ea typeface="黑体" panose="02010609060101010101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3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黑体" panose="02010609060101010101" charset="-122"/>
                        <a:ea typeface="黑体" panose="02010609060101010101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3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思源黑体 CN Bold" panose="020B0800000000000000" charset="-122"/>
                        <a:ea typeface="思源黑体 CN Bold" panose="020B0800000000000000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540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95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zh-CN" sz="32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黑体" panose="02010609060101010101" charset="-122"/>
                          <a:ea typeface="黑体" panose="02010609060101010101" charset="-122"/>
                        </a:rPr>
                        <a:t>3</a:t>
                      </a:r>
                    </a:p>
                  </a:txBody>
                  <a:tcPr marL="0" marR="0" marT="120014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2B5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3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黑体" panose="02010609060101010101" charset="-122"/>
                        <a:ea typeface="黑体" panose="02010609060101010101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EB5AB"/>
                    </a:solidFill>
                  </a:tcPr>
                </a:tc>
                <a:tc>
                  <a:txBody>
                    <a:bodyPr/>
                    <a:lstStyle/>
                    <a:p>
                      <a:pPr marL="35560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19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思源黑体 CN Bold" panose="020B0800000000000000" charset="-122"/>
                          <a:ea typeface="思源黑体 CN Bold" panose="020B0800000000000000" charset="-122"/>
                        </a:rPr>
                        <a:t>常见问题</a:t>
                      </a:r>
                    </a:p>
                  </a:txBody>
                  <a:tcPr marL="0" marR="0" marT="15113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EB5AB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5" name="object 2"/>
          <p:cNvSpPr>
            <a:spLocks noChangeArrowheads="1"/>
          </p:cNvSpPr>
          <p:nvPr/>
        </p:nvSpPr>
        <p:spPr bwMode="auto">
          <a:xfrm>
            <a:off x="0" y="2008188"/>
            <a:ext cx="2216150" cy="4849812"/>
          </a:xfrm>
          <a:prstGeom prst="rect">
            <a:avLst/>
          </a:prstGeom>
          <a:blipFill dpi="0" rotWithShape="1">
            <a:blip r:embed="rId2" cstate="print"/>
            <a:srcRect/>
            <a:stretch>
              <a:fillRect/>
            </a:stretch>
          </a:blipFill>
          <a:ln w="9525">
            <a:noFill/>
            <a:miter lim="800000"/>
          </a:ln>
        </p:spPr>
        <p:txBody>
          <a:bodyPr lIns="0" tIns="0" rIns="0" bIns="0"/>
          <a:lstStyle/>
          <a:p>
            <a:endParaRPr lang="zh-CN" altLang="zh-CN"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57346" name="object 3"/>
          <p:cNvSpPr>
            <a:spLocks noChangeArrowheads="1"/>
          </p:cNvSpPr>
          <p:nvPr/>
        </p:nvSpPr>
        <p:spPr bwMode="auto">
          <a:xfrm>
            <a:off x="28575" y="406400"/>
            <a:ext cx="2746375" cy="2746375"/>
          </a:xfrm>
          <a:prstGeom prst="rect">
            <a:avLst/>
          </a:prstGeom>
          <a:blipFill dpi="0" rotWithShape="1">
            <a:blip r:embed="rId3" cstate="print"/>
            <a:srcRect/>
            <a:stretch>
              <a:fillRect/>
            </a:stretch>
          </a:blipFill>
          <a:ln w="9525">
            <a:noFill/>
            <a:miter lim="800000"/>
          </a:ln>
        </p:spPr>
        <p:txBody>
          <a:bodyPr lIns="0" tIns="0" rIns="0" bIns="0"/>
          <a:lstStyle/>
          <a:p>
            <a:endParaRPr lang="zh-CN" altLang="zh-CN"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57347" name="object 4"/>
          <p:cNvSpPr>
            <a:spLocks noGrp="1"/>
          </p:cNvSpPr>
          <p:nvPr>
            <p:ph type="title"/>
          </p:nvPr>
        </p:nvSpPr>
        <p:spPr>
          <a:xfrm>
            <a:off x="2943225" y="425450"/>
            <a:ext cx="2152015" cy="551180"/>
          </a:xfrm>
        </p:spPr>
        <p:txBody>
          <a:bodyPr wrap="square" tIns="13335"/>
          <a:lstStyle/>
          <a:p>
            <a:pPr marL="12700" eaLnBrk="1" hangingPunct="1">
              <a:spcBef>
                <a:spcPts val="100"/>
              </a:spcBef>
            </a:pPr>
            <a:r>
              <a:rPr lang="zh-CN" sz="3200" b="1">
                <a:solidFill>
                  <a:srgbClr val="5EB5AB"/>
                </a:solidFill>
                <a:latin typeface="思源黑体 CN Bold" panose="020B0800000000000000" charset="-122"/>
                <a:ea typeface="思源黑体 CN Bold" panose="020B0800000000000000" charset="-122"/>
              </a:rPr>
              <a:t>常见问题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152083" y="1447800"/>
            <a:ext cx="11072812" cy="4124847"/>
          </a:xfrm>
          <a:prstGeom prst="rect">
            <a:avLst/>
          </a:prstGeom>
        </p:spPr>
        <p:txBody>
          <a:bodyPr lIns="0" tIns="13335" rIns="0" bIns="0">
            <a:spAutoFit/>
          </a:bodyPr>
          <a:lstStyle/>
          <a:p>
            <a:pPr marL="3165475">
              <a:spcBef>
                <a:spcPts val="100"/>
              </a:spcBef>
            </a:pPr>
            <a:r>
              <a:rPr lang="zh-CN" altLang="zh-CN" sz="2000" dirty="0">
                <a:solidFill>
                  <a:srgbClr val="FF0000"/>
                </a:solidFill>
                <a:latin typeface="思源黑体 CN Bold" panose="020B0800000000000000" charset="-122"/>
                <a:ea typeface="思源黑体 CN Bold" panose="020B0800000000000000" charset="-122"/>
                <a:cs typeface="思源黑体 CN Bold" panose="020B0800000000000000" charset="-122"/>
              </a:rPr>
              <a:t>Q</a:t>
            </a:r>
            <a:r>
              <a:rPr lang="zh-CN" sz="2000" dirty="0">
                <a:solidFill>
                  <a:srgbClr val="FF0000"/>
                </a:solidFill>
                <a:latin typeface="思源黑体 CN Bold" panose="020B0800000000000000" charset="-122"/>
                <a:ea typeface="思源黑体 CN Bold" panose="020B0800000000000000" charset="-122"/>
                <a:cs typeface="思源黑体 CN Bold" panose="020B0800000000000000" charset="-122"/>
              </a:rPr>
              <a:t>：平滑结转后第二个年度往来期初为什么没有变？</a:t>
            </a:r>
            <a:endParaRPr lang="zh-CN" sz="2000" dirty="0">
              <a:latin typeface="思源黑体 CN Bold" panose="020B0800000000000000" charset="-122"/>
              <a:ea typeface="思源黑体 CN Bold" panose="020B0800000000000000" charset="-122"/>
              <a:cs typeface="思源黑体 CN Bold" panose="020B0800000000000000" charset="-122"/>
            </a:endParaRPr>
          </a:p>
          <a:p>
            <a:pPr marL="3165475">
              <a:lnSpc>
                <a:spcPts val="4800"/>
              </a:lnSpc>
              <a:spcBef>
                <a:spcPts val="565"/>
              </a:spcBef>
            </a:pPr>
            <a:r>
              <a:rPr lang="zh-CN" altLang="zh-CN" sz="2000" dirty="0">
                <a:latin typeface="思源黑体 CN Bold" panose="020B0800000000000000" charset="-122"/>
                <a:ea typeface="思源黑体 CN Bold" panose="020B0800000000000000" charset="-122"/>
                <a:cs typeface="思源黑体 CN Bold" panose="020B0800000000000000" charset="-122"/>
              </a:rPr>
              <a:t>A</a:t>
            </a:r>
            <a:r>
              <a:rPr lang="zh-CN" sz="2000" dirty="0">
                <a:latin typeface="思源黑体 CN Bold" panose="020B0800000000000000" charset="-122"/>
                <a:ea typeface="思源黑体 CN Bold" panose="020B0800000000000000" charset="-122"/>
                <a:cs typeface="思源黑体 CN Bold" panose="020B0800000000000000" charset="-122"/>
              </a:rPr>
              <a:t>：正常月结到下年度，只有财务会重新结转，业务不会结转，依然是 新建账套时录的期初数据。</a:t>
            </a:r>
          </a:p>
          <a:p>
            <a:pPr marL="3165475">
              <a:spcBef>
                <a:spcPts val="390"/>
              </a:spcBef>
            </a:pPr>
            <a:endParaRPr lang="zh-CN" dirty="0">
              <a:latin typeface="思源黑体 CN Bold" panose="020B0800000000000000" charset="-122"/>
              <a:ea typeface="思源黑体 CN Bold" panose="020B0800000000000000" charset="-122"/>
              <a:cs typeface="思源黑体 CN Bold" panose="020B0800000000000000" charset="-122"/>
            </a:endParaRPr>
          </a:p>
          <a:p>
            <a:pPr marL="3165475">
              <a:lnSpc>
                <a:spcPts val="2300"/>
              </a:lnSpc>
            </a:pPr>
            <a:r>
              <a:rPr lang="zh-CN" altLang="zh-CN" sz="2000" dirty="0">
                <a:solidFill>
                  <a:srgbClr val="FF0000"/>
                </a:solidFill>
                <a:latin typeface="思源黑体 CN Bold" panose="020B0800000000000000" charset="-122"/>
                <a:ea typeface="思源黑体 CN Bold" panose="020B0800000000000000" charset="-122"/>
                <a:cs typeface="思源黑体 CN Bold" panose="020B0800000000000000" charset="-122"/>
              </a:rPr>
              <a:t>Q</a:t>
            </a:r>
            <a:r>
              <a:rPr lang="zh-CN" sz="2000" dirty="0">
                <a:solidFill>
                  <a:srgbClr val="FF0000"/>
                </a:solidFill>
                <a:latin typeface="思源黑体 CN Bold" panose="020B0800000000000000" charset="-122"/>
                <a:ea typeface="思源黑体 CN Bold" panose="020B0800000000000000" charset="-122"/>
                <a:cs typeface="思源黑体 CN Bold" panose="020B0800000000000000" charset="-122"/>
              </a:rPr>
              <a:t>：通过平滑结转（新建期间）的方式，新增会计期间后，发现新年</a:t>
            </a:r>
            <a:endParaRPr lang="zh-CN" sz="2000" dirty="0">
              <a:latin typeface="思源黑体 CN Bold" panose="020B0800000000000000" charset="-122"/>
              <a:ea typeface="思源黑体 CN Bold" panose="020B0800000000000000" charset="-122"/>
              <a:cs typeface="思源黑体 CN Bold" panose="020B0800000000000000" charset="-122"/>
            </a:endParaRPr>
          </a:p>
          <a:p>
            <a:pPr marL="3165475">
              <a:spcBef>
                <a:spcPts val="50"/>
              </a:spcBef>
            </a:pPr>
            <a:endParaRPr lang="zh-CN" sz="2000" dirty="0">
              <a:latin typeface="思源黑体 CN Bold" panose="020B0800000000000000" charset="-122"/>
              <a:ea typeface="思源黑体 CN Bold" panose="020B0800000000000000" charset="-122"/>
              <a:cs typeface="思源黑体 CN Bold" panose="020B0800000000000000" charset="-122"/>
            </a:endParaRPr>
          </a:p>
          <a:p>
            <a:pPr marL="3165475"/>
            <a:r>
              <a:rPr lang="zh-CN" sz="2000" dirty="0">
                <a:solidFill>
                  <a:srgbClr val="FF0000"/>
                </a:solidFill>
                <a:latin typeface="思源黑体 CN Bold" panose="020B0800000000000000" charset="-122"/>
                <a:ea typeface="思源黑体 CN Bold" panose="020B0800000000000000" charset="-122"/>
                <a:cs typeface="思源黑体 CN Bold" panose="020B0800000000000000" charset="-122"/>
              </a:rPr>
              <a:t>度账套中的会计科目是空的，应如何操作</a:t>
            </a:r>
            <a:endParaRPr lang="zh-CN" sz="2000" dirty="0">
              <a:latin typeface="思源黑体 CN Bold" panose="020B0800000000000000" charset="-122"/>
              <a:ea typeface="思源黑体 CN Bold" panose="020B0800000000000000" charset="-122"/>
              <a:cs typeface="思源黑体 CN Bold" panose="020B0800000000000000" charset="-122"/>
            </a:endParaRPr>
          </a:p>
          <a:p>
            <a:pPr marL="3165475">
              <a:spcBef>
                <a:spcPts val="40"/>
              </a:spcBef>
            </a:pPr>
            <a:endParaRPr lang="zh-CN" sz="2000" dirty="0">
              <a:latin typeface="思源黑体 CN Bold" panose="020B0800000000000000" charset="-122"/>
              <a:ea typeface="思源黑体 CN Bold" panose="020B0800000000000000" charset="-122"/>
              <a:cs typeface="思源黑体 CN Bold" panose="020B0800000000000000" charset="-122"/>
            </a:endParaRPr>
          </a:p>
          <a:p>
            <a:pPr marL="3165475"/>
            <a:r>
              <a:rPr lang="zh-CN" altLang="zh-CN" sz="2000" dirty="0">
                <a:latin typeface="思源黑体 CN Bold" panose="020B0800000000000000" charset="-122"/>
                <a:ea typeface="思源黑体 CN Bold" panose="020B0800000000000000" charset="-122"/>
                <a:cs typeface="思源黑体 CN Bold" panose="020B0800000000000000" charset="-122"/>
              </a:rPr>
              <a:t>A</a:t>
            </a:r>
            <a:r>
              <a:rPr lang="zh-CN" sz="2000" dirty="0">
                <a:latin typeface="思源黑体 CN Bold" panose="020B0800000000000000" charset="-122"/>
                <a:ea typeface="思源黑体 CN Bold" panose="020B0800000000000000" charset="-122"/>
                <a:cs typeface="思源黑体 CN Bold" panose="020B0800000000000000" charset="-122"/>
              </a:rPr>
              <a:t>：由于上年度未结账，所以新年度科目为空，可以到新年度的科目界</a:t>
            </a:r>
          </a:p>
          <a:p>
            <a:pPr marL="3165475">
              <a:spcBef>
                <a:spcPts val="50"/>
              </a:spcBef>
            </a:pPr>
            <a:endParaRPr lang="zh-CN" sz="2000" dirty="0">
              <a:latin typeface="思源黑体 CN Bold" panose="020B0800000000000000" charset="-122"/>
              <a:ea typeface="思源黑体 CN Bold" panose="020B0800000000000000" charset="-122"/>
              <a:cs typeface="思源黑体 CN Bold" panose="020B0800000000000000" charset="-122"/>
            </a:endParaRPr>
          </a:p>
          <a:p>
            <a:pPr marL="3165475"/>
            <a:r>
              <a:rPr lang="zh-CN" sz="2000" dirty="0">
                <a:latin typeface="思源黑体 CN Bold" panose="020B0800000000000000" charset="-122"/>
                <a:ea typeface="思源黑体 CN Bold" panose="020B0800000000000000" charset="-122"/>
                <a:cs typeface="思源黑体 CN Bold" panose="020B0800000000000000" charset="-122"/>
              </a:rPr>
              <a:t>面点击“自动生成科目”，系统便会根据上年度的科目自动带出。</a:t>
            </a: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69" name="object 2"/>
          <p:cNvSpPr>
            <a:spLocks noChangeArrowheads="1"/>
          </p:cNvSpPr>
          <p:nvPr/>
        </p:nvSpPr>
        <p:spPr bwMode="auto">
          <a:xfrm>
            <a:off x="0" y="2008188"/>
            <a:ext cx="2216150" cy="4849812"/>
          </a:xfrm>
          <a:prstGeom prst="rect">
            <a:avLst/>
          </a:prstGeom>
          <a:blipFill dpi="0" rotWithShape="1">
            <a:blip r:embed="rId2" cstate="print"/>
            <a:srcRect/>
            <a:stretch>
              <a:fillRect/>
            </a:stretch>
          </a:blipFill>
          <a:ln w="9525">
            <a:noFill/>
            <a:miter lim="800000"/>
          </a:ln>
        </p:spPr>
        <p:txBody>
          <a:bodyPr lIns="0" tIns="0" rIns="0" bIns="0"/>
          <a:lstStyle/>
          <a:p>
            <a:endParaRPr lang="zh-CN" altLang="zh-CN"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63513" y="3014663"/>
            <a:ext cx="1854200" cy="728345"/>
          </a:xfrm>
          <a:prstGeom prst="rect">
            <a:avLst/>
          </a:prstGeom>
        </p:spPr>
        <p:txBody>
          <a:bodyPr lIns="0" tIns="92710" rIns="0" bIns="0">
            <a:spAutoFit/>
          </a:bodyPr>
          <a:lstStyle/>
          <a:p>
            <a:pPr marL="12700">
              <a:spcBef>
                <a:spcPts val="725"/>
              </a:spcBef>
            </a:pPr>
            <a:r>
              <a:rPr lang="zh-CN" b="1">
                <a:solidFill>
                  <a:srgbClr val="FFFFFF"/>
                </a:solidFill>
                <a:latin typeface="思源黑体 CN Bold" panose="020B0800000000000000" charset="-122"/>
                <a:ea typeface="思源黑体 CN Bold" panose="020B0800000000000000" charset="-122"/>
              </a:rPr>
              <a:t>福袋工具化繁为简</a:t>
            </a:r>
            <a:endParaRPr lang="zh-CN">
              <a:latin typeface="思源黑体 CN Bold" panose="020B0800000000000000" charset="-122"/>
              <a:ea typeface="思源黑体 CN Bold" panose="020B0800000000000000" charset="-122"/>
            </a:endParaRPr>
          </a:p>
          <a:p>
            <a:pPr marL="12700">
              <a:spcBef>
                <a:spcPts val="640"/>
              </a:spcBef>
            </a:pPr>
            <a:r>
              <a:rPr lang="zh-CN" b="1">
                <a:solidFill>
                  <a:srgbClr val="FFFFFF"/>
                </a:solidFill>
                <a:latin typeface="思源黑体 CN Bold" panose="020B0800000000000000" charset="-122"/>
                <a:ea typeface="思源黑体 CN Bold" panose="020B0800000000000000" charset="-122"/>
              </a:rPr>
              <a:t>一键出表合理筹划</a:t>
            </a:r>
            <a:endParaRPr lang="zh-CN">
              <a:latin typeface="思源黑体 CN Bold" panose="020B0800000000000000" charset="-122"/>
              <a:ea typeface="思源黑体 CN Bold" panose="020B0800000000000000" charset="-122"/>
            </a:endParaRPr>
          </a:p>
        </p:txBody>
      </p:sp>
      <p:sp>
        <p:nvSpPr>
          <p:cNvPr id="58371" name="object 4"/>
          <p:cNvSpPr>
            <a:spLocks noChangeArrowheads="1"/>
          </p:cNvSpPr>
          <p:nvPr/>
        </p:nvSpPr>
        <p:spPr bwMode="auto">
          <a:xfrm>
            <a:off x="28575" y="406400"/>
            <a:ext cx="2746375" cy="2746375"/>
          </a:xfrm>
          <a:prstGeom prst="rect">
            <a:avLst/>
          </a:prstGeom>
          <a:blipFill dpi="0" rotWithShape="1">
            <a:blip r:embed="rId3" cstate="print"/>
            <a:srcRect/>
            <a:stretch>
              <a:fillRect/>
            </a:stretch>
          </a:blipFill>
          <a:ln w="9525">
            <a:noFill/>
            <a:miter lim="800000"/>
          </a:ln>
        </p:spPr>
        <p:txBody>
          <a:bodyPr lIns="0" tIns="0" rIns="0" bIns="0"/>
          <a:lstStyle/>
          <a:p>
            <a:endParaRPr lang="zh-CN" altLang="zh-CN"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58372" name="object 5"/>
          <p:cNvSpPr>
            <a:spLocks noGrp="1"/>
          </p:cNvSpPr>
          <p:nvPr>
            <p:ph type="title"/>
          </p:nvPr>
        </p:nvSpPr>
        <p:spPr>
          <a:xfrm>
            <a:off x="2943225" y="425450"/>
            <a:ext cx="2127885" cy="551180"/>
          </a:xfrm>
        </p:spPr>
        <p:txBody>
          <a:bodyPr wrap="square" tIns="13335"/>
          <a:lstStyle/>
          <a:p>
            <a:pPr marL="12700" eaLnBrk="1" hangingPunct="1">
              <a:spcBef>
                <a:spcPts val="100"/>
              </a:spcBef>
            </a:pPr>
            <a:r>
              <a:rPr lang="zh-CN" sz="3200" b="1">
                <a:solidFill>
                  <a:srgbClr val="5EB5AB"/>
                </a:solidFill>
                <a:latin typeface="思源黑体 CN Bold" panose="020B0800000000000000" charset="-122"/>
                <a:ea typeface="思源黑体 CN Bold" panose="020B0800000000000000" charset="-122"/>
              </a:rPr>
              <a:t>常见问题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3317875" y="1206500"/>
            <a:ext cx="7797800" cy="2505710"/>
          </a:xfrm>
          <a:prstGeom prst="rect">
            <a:avLst/>
          </a:prstGeom>
        </p:spPr>
        <p:txBody>
          <a:bodyPr lIns="0" tIns="12700" rIns="0" bIns="0">
            <a:spAutoFit/>
          </a:bodyPr>
          <a:lstStyle/>
          <a:p>
            <a:pPr marL="12700">
              <a:spcBef>
                <a:spcPts val="100"/>
              </a:spcBef>
            </a:pPr>
            <a:r>
              <a:rPr lang="zh-CN" altLang="zh-CN">
                <a:solidFill>
                  <a:srgbClr val="FF0000"/>
                </a:solidFill>
                <a:latin typeface="思源黑体 CN Bold" panose="020B0800000000000000" charset="-122"/>
                <a:ea typeface="思源黑体 CN Bold" panose="020B0800000000000000" charset="-122"/>
                <a:cs typeface="思源黑体 CN Bold" panose="020B0800000000000000" charset="-122"/>
              </a:rPr>
              <a:t>Q</a:t>
            </a:r>
            <a:r>
              <a:rPr lang="zh-CN">
                <a:solidFill>
                  <a:srgbClr val="FF0000"/>
                </a:solidFill>
                <a:latin typeface="思源黑体 CN Bold" panose="020B0800000000000000" charset="-122"/>
                <a:ea typeface="思源黑体 CN Bold" panose="020B0800000000000000" charset="-122"/>
                <a:cs typeface="思源黑体 CN Bold" panose="020B0800000000000000" charset="-122"/>
              </a:rPr>
              <a:t>：期间结转后库存期初余额可以修改吗？</a:t>
            </a:r>
            <a:endParaRPr lang="zh-CN">
              <a:latin typeface="思源黑体 CN Bold" panose="020B0800000000000000" charset="-122"/>
              <a:ea typeface="思源黑体 CN Bold" panose="020B0800000000000000" charset="-122"/>
              <a:cs typeface="思源黑体 CN Bold" panose="020B0800000000000000" charset="-122"/>
            </a:endParaRPr>
          </a:p>
          <a:p>
            <a:pPr marL="12700" algn="just">
              <a:lnSpc>
                <a:spcPct val="200000"/>
              </a:lnSpc>
            </a:pPr>
            <a:r>
              <a:rPr lang="zh-CN" altLang="zh-CN">
                <a:latin typeface="思源黑体 CN Bold" panose="020B0800000000000000" charset="-122"/>
                <a:ea typeface="思源黑体 CN Bold" panose="020B0800000000000000" charset="-122"/>
                <a:cs typeface="思源黑体 CN Bold" panose="020B0800000000000000" charset="-122"/>
              </a:rPr>
              <a:t>A</a:t>
            </a:r>
            <a:r>
              <a:rPr lang="zh-CN">
                <a:latin typeface="思源黑体 CN Bold" panose="020B0800000000000000" charset="-122"/>
                <a:ea typeface="思源黑体 CN Bold" panose="020B0800000000000000" charset="-122"/>
                <a:cs typeface="思源黑体 CN Bold" panose="020B0800000000000000" charset="-122"/>
              </a:rPr>
              <a:t>：计价模式为仓库</a:t>
            </a:r>
            <a:r>
              <a:rPr lang="zh-CN" altLang="zh-CN">
                <a:latin typeface="思源黑体 CN Bold" panose="020B0800000000000000" charset="-122"/>
                <a:ea typeface="思源黑体 CN Bold" panose="020B0800000000000000" charset="-122"/>
                <a:cs typeface="思源黑体 CN Bold" panose="020B0800000000000000" charset="-122"/>
              </a:rPr>
              <a:t>+</a:t>
            </a:r>
            <a:r>
              <a:rPr lang="zh-CN">
                <a:latin typeface="思源黑体 CN Bold" panose="020B0800000000000000" charset="-122"/>
                <a:ea typeface="思源黑体 CN Bold" panose="020B0800000000000000" charset="-122"/>
                <a:cs typeface="思源黑体 CN Bold" panose="020B0800000000000000" charset="-122"/>
              </a:rPr>
              <a:t>存货，计价方式为全月平均和移动平均时可以新增，也 可以将结转过来的数据进行弃审再修改。计价模式为仓库</a:t>
            </a:r>
            <a:r>
              <a:rPr lang="zh-CN" altLang="zh-CN">
                <a:latin typeface="思源黑体 CN Bold" panose="020B0800000000000000" charset="-122"/>
                <a:ea typeface="思源黑体 CN Bold" panose="020B0800000000000000" charset="-122"/>
                <a:cs typeface="思源黑体 CN Bold" panose="020B0800000000000000" charset="-122"/>
              </a:rPr>
              <a:t>+</a:t>
            </a:r>
            <a:r>
              <a:rPr lang="zh-CN">
                <a:latin typeface="思源黑体 CN Bold" panose="020B0800000000000000" charset="-122"/>
                <a:ea typeface="思源黑体 CN Bold" panose="020B0800000000000000" charset="-122"/>
                <a:cs typeface="思源黑体 CN Bold" panose="020B0800000000000000" charset="-122"/>
              </a:rPr>
              <a:t>存货，计价方式为 个别计价和先进先出时可以新增，但由于个别计价和先进先出，结转后不允许 弃审，所以不能修改结转过来的数据。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3317875" y="4352925"/>
            <a:ext cx="8026400" cy="1957705"/>
          </a:xfrm>
          <a:prstGeom prst="rect">
            <a:avLst/>
          </a:prstGeom>
        </p:spPr>
        <p:txBody>
          <a:bodyPr lIns="0" tIns="12700" rIns="0" bIns="0">
            <a:spAutoFit/>
          </a:bodyPr>
          <a:lstStyle/>
          <a:p>
            <a:pPr marL="12700">
              <a:spcBef>
                <a:spcPts val="100"/>
              </a:spcBef>
            </a:pPr>
            <a:r>
              <a:rPr lang="zh-CN" altLang="zh-CN">
                <a:solidFill>
                  <a:srgbClr val="FF0000"/>
                </a:solidFill>
                <a:latin typeface="思源黑体 CN Bold" panose="020B0800000000000000" charset="-122"/>
                <a:ea typeface="思源黑体 CN Bold" panose="020B0800000000000000" charset="-122"/>
                <a:cs typeface="思源黑体 CN Bold" panose="020B0800000000000000" charset="-122"/>
              </a:rPr>
              <a:t>Q</a:t>
            </a:r>
            <a:r>
              <a:rPr lang="zh-CN">
                <a:solidFill>
                  <a:srgbClr val="FF0000"/>
                </a:solidFill>
                <a:latin typeface="思源黑体 CN Bold" panose="020B0800000000000000" charset="-122"/>
                <a:ea typeface="思源黑体 CN Bold" panose="020B0800000000000000" charset="-122"/>
                <a:cs typeface="思源黑体 CN Bold" panose="020B0800000000000000" charset="-122"/>
              </a:rPr>
              <a:t>：期间结转后，业务流程可不可以修改？</a:t>
            </a:r>
            <a:endParaRPr lang="zh-CN">
              <a:latin typeface="思源黑体 CN Bold" panose="020B0800000000000000" charset="-122"/>
              <a:ea typeface="思源黑体 CN Bold" panose="020B0800000000000000" charset="-122"/>
              <a:cs typeface="思源黑体 CN Bold" panose="020B0800000000000000" charset="-122"/>
            </a:endParaRPr>
          </a:p>
          <a:p>
            <a:pPr marL="12700">
              <a:spcBef>
                <a:spcPts val="2165"/>
              </a:spcBef>
            </a:pPr>
            <a:r>
              <a:rPr lang="zh-CN" altLang="zh-CN">
                <a:latin typeface="思源黑体 CN Bold" panose="020B0800000000000000" charset="-122"/>
                <a:ea typeface="思源黑体 CN Bold" panose="020B0800000000000000" charset="-122"/>
                <a:cs typeface="思源黑体 CN Bold" panose="020B0800000000000000" charset="-122"/>
              </a:rPr>
              <a:t>A</a:t>
            </a:r>
            <a:r>
              <a:rPr lang="zh-CN">
                <a:latin typeface="思源黑体 CN Bold" panose="020B0800000000000000" charset="-122"/>
                <a:ea typeface="思源黑体 CN Bold" panose="020B0800000000000000" charset="-122"/>
                <a:cs typeface="思源黑体 CN Bold" panose="020B0800000000000000" charset="-122"/>
              </a:rPr>
              <a:t>：如果该账套没有任何单据（如期初销货单，期初进货单）结转新年度的话，</a:t>
            </a:r>
          </a:p>
          <a:p>
            <a:pPr marL="12700">
              <a:spcBef>
                <a:spcPts val="2165"/>
              </a:spcBef>
            </a:pPr>
            <a:r>
              <a:rPr lang="zh-CN">
                <a:latin typeface="思源黑体 CN Bold" panose="020B0800000000000000" charset="-122"/>
                <a:ea typeface="思源黑体 CN Bold" panose="020B0800000000000000" charset="-122"/>
                <a:cs typeface="思源黑体 CN Bold" panose="020B0800000000000000" charset="-122"/>
              </a:rPr>
              <a:t>业务流程可以修改，合并与分开之间可以随意更改。新年度一旦做了单据之后，</a:t>
            </a:r>
          </a:p>
          <a:p>
            <a:pPr marL="12700">
              <a:spcBef>
                <a:spcPts val="40"/>
              </a:spcBef>
            </a:pPr>
            <a:endParaRPr lang="zh-CN">
              <a:latin typeface="思源黑体 CN Bold" panose="020B0800000000000000" charset="-122"/>
              <a:ea typeface="思源黑体 CN Bold" panose="020B0800000000000000" charset="-122"/>
              <a:cs typeface="思源黑体 CN Bold" panose="020B0800000000000000" charset="-122"/>
            </a:endParaRPr>
          </a:p>
          <a:p>
            <a:pPr marL="12700"/>
            <a:r>
              <a:rPr lang="zh-CN">
                <a:latin typeface="思源黑体 CN Bold" panose="020B0800000000000000" charset="-122"/>
                <a:ea typeface="思源黑体 CN Bold" panose="020B0800000000000000" charset="-122"/>
                <a:cs typeface="思源黑体 CN Bold" panose="020B0800000000000000" charset="-122"/>
              </a:rPr>
              <a:t>只能在所有单据全部审核后才能由合并改分开，但是分开改不了合并。</a:t>
            </a: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3" name="object 2"/>
          <p:cNvSpPr/>
          <p:nvPr/>
        </p:nvSpPr>
        <p:spPr bwMode="auto">
          <a:xfrm>
            <a:off x="2063750" y="0"/>
            <a:ext cx="2016125" cy="1879600"/>
          </a:xfrm>
          <a:custGeom>
            <a:avLst/>
            <a:gdLst/>
            <a:ahLst/>
            <a:cxnLst>
              <a:cxn ang="0">
                <a:pos x="0" y="1879091"/>
              </a:cxn>
              <a:cxn ang="0">
                <a:pos x="2016252" y="1879091"/>
              </a:cxn>
              <a:cxn ang="0">
                <a:pos x="2016252" y="0"/>
              </a:cxn>
              <a:cxn ang="0">
                <a:pos x="0" y="0"/>
              </a:cxn>
              <a:cxn ang="0">
                <a:pos x="0" y="1879091"/>
              </a:cxn>
            </a:cxnLst>
            <a:rect l="0" t="0" r="r" b="b"/>
            <a:pathLst>
              <a:path w="2016760" h="1879600">
                <a:moveTo>
                  <a:pt x="0" y="1879091"/>
                </a:moveTo>
                <a:lnTo>
                  <a:pt x="2016252" y="1879091"/>
                </a:lnTo>
                <a:lnTo>
                  <a:pt x="2016252" y="0"/>
                </a:lnTo>
                <a:lnTo>
                  <a:pt x="0" y="0"/>
                </a:lnTo>
                <a:lnTo>
                  <a:pt x="0" y="1879091"/>
                </a:lnTo>
                <a:close/>
              </a:path>
            </a:pathLst>
          </a:custGeom>
          <a:solidFill>
            <a:srgbClr val="5EB5AB"/>
          </a:solidFill>
          <a:ln w="9525">
            <a:noFill/>
            <a:round/>
          </a:ln>
        </p:spPr>
        <p:txBody>
          <a:bodyPr lIns="0" tIns="0" rIns="0" bIns="0"/>
          <a:lstStyle/>
          <a:p>
            <a:endParaRPr lang="zh-CN" altLang="en-US"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59394" name="object 3"/>
          <p:cNvSpPr/>
          <p:nvPr/>
        </p:nvSpPr>
        <p:spPr bwMode="auto">
          <a:xfrm>
            <a:off x="0" y="0"/>
            <a:ext cx="2063750" cy="1879600"/>
          </a:xfrm>
          <a:custGeom>
            <a:avLst/>
            <a:gdLst/>
            <a:ahLst/>
            <a:cxnLst>
              <a:cxn ang="0">
                <a:pos x="0" y="1879091"/>
              </a:cxn>
              <a:cxn ang="0">
                <a:pos x="2063495" y="1879091"/>
              </a:cxn>
              <a:cxn ang="0">
                <a:pos x="2063495" y="0"/>
              </a:cxn>
              <a:cxn ang="0">
                <a:pos x="0" y="0"/>
              </a:cxn>
              <a:cxn ang="0">
                <a:pos x="0" y="1879091"/>
              </a:cxn>
            </a:cxnLst>
            <a:rect l="0" t="0" r="r" b="b"/>
            <a:pathLst>
              <a:path w="2063750" h="1879600">
                <a:moveTo>
                  <a:pt x="0" y="1879091"/>
                </a:moveTo>
                <a:lnTo>
                  <a:pt x="2063495" y="1879091"/>
                </a:lnTo>
                <a:lnTo>
                  <a:pt x="2063495" y="0"/>
                </a:lnTo>
                <a:lnTo>
                  <a:pt x="0" y="0"/>
                </a:lnTo>
                <a:lnTo>
                  <a:pt x="0" y="1879091"/>
                </a:lnTo>
                <a:close/>
              </a:path>
            </a:pathLst>
          </a:custGeom>
          <a:solidFill>
            <a:srgbClr val="D45252"/>
          </a:solidFill>
          <a:ln w="9525">
            <a:noFill/>
            <a:round/>
          </a:ln>
        </p:spPr>
        <p:txBody>
          <a:bodyPr lIns="0" tIns="0" rIns="0" bIns="0"/>
          <a:lstStyle/>
          <a:p>
            <a:endParaRPr lang="zh-CN" altLang="en-US"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59395" name="object 4"/>
          <p:cNvSpPr/>
          <p:nvPr/>
        </p:nvSpPr>
        <p:spPr bwMode="auto">
          <a:xfrm>
            <a:off x="10199688" y="0"/>
            <a:ext cx="1992312" cy="1879600"/>
          </a:xfrm>
          <a:custGeom>
            <a:avLst/>
            <a:gdLst/>
            <a:ahLst/>
            <a:cxnLst>
              <a:cxn ang="0">
                <a:pos x="0" y="1879091"/>
              </a:cxn>
              <a:cxn ang="0">
                <a:pos x="1991867" y="1879091"/>
              </a:cxn>
              <a:cxn ang="0">
                <a:pos x="1991867" y="0"/>
              </a:cxn>
              <a:cxn ang="0">
                <a:pos x="0" y="0"/>
              </a:cxn>
              <a:cxn ang="0">
                <a:pos x="0" y="1879091"/>
              </a:cxn>
            </a:cxnLst>
            <a:rect l="0" t="0" r="r" b="b"/>
            <a:pathLst>
              <a:path w="1991995" h="1879600">
                <a:moveTo>
                  <a:pt x="0" y="1879091"/>
                </a:moveTo>
                <a:lnTo>
                  <a:pt x="1991867" y="1879091"/>
                </a:lnTo>
                <a:lnTo>
                  <a:pt x="1991867" y="0"/>
                </a:lnTo>
                <a:lnTo>
                  <a:pt x="0" y="0"/>
                </a:lnTo>
                <a:lnTo>
                  <a:pt x="0" y="1879091"/>
                </a:lnTo>
                <a:close/>
              </a:path>
            </a:pathLst>
          </a:custGeom>
          <a:solidFill>
            <a:srgbClr val="D45252"/>
          </a:solidFill>
          <a:ln w="9525">
            <a:noFill/>
            <a:round/>
          </a:ln>
        </p:spPr>
        <p:txBody>
          <a:bodyPr lIns="0" tIns="0" rIns="0" bIns="0"/>
          <a:lstStyle/>
          <a:p>
            <a:endParaRPr lang="zh-CN" altLang="en-US"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59396" name="object 5"/>
          <p:cNvSpPr/>
          <p:nvPr/>
        </p:nvSpPr>
        <p:spPr bwMode="auto">
          <a:xfrm>
            <a:off x="8159750" y="0"/>
            <a:ext cx="2039938" cy="1879600"/>
          </a:xfrm>
          <a:custGeom>
            <a:avLst/>
            <a:gdLst/>
            <a:ahLst/>
            <a:cxnLst>
              <a:cxn ang="0">
                <a:pos x="0" y="1879091"/>
              </a:cxn>
              <a:cxn ang="0">
                <a:pos x="2040636" y="1879091"/>
              </a:cxn>
              <a:cxn ang="0">
                <a:pos x="2040636" y="0"/>
              </a:cxn>
              <a:cxn ang="0">
                <a:pos x="0" y="0"/>
              </a:cxn>
              <a:cxn ang="0">
                <a:pos x="0" y="1879091"/>
              </a:cxn>
            </a:cxnLst>
            <a:rect l="0" t="0" r="r" b="b"/>
            <a:pathLst>
              <a:path w="2040890" h="1879600">
                <a:moveTo>
                  <a:pt x="0" y="1879091"/>
                </a:moveTo>
                <a:lnTo>
                  <a:pt x="2040636" y="1879091"/>
                </a:lnTo>
                <a:lnTo>
                  <a:pt x="2040636" y="0"/>
                </a:lnTo>
                <a:lnTo>
                  <a:pt x="0" y="0"/>
                </a:lnTo>
                <a:lnTo>
                  <a:pt x="0" y="1879091"/>
                </a:lnTo>
                <a:close/>
              </a:path>
            </a:pathLst>
          </a:custGeom>
          <a:solidFill>
            <a:srgbClr val="5EB5AB"/>
          </a:solidFill>
          <a:ln w="9525">
            <a:noFill/>
            <a:round/>
          </a:ln>
        </p:spPr>
        <p:txBody>
          <a:bodyPr lIns="0" tIns="0" rIns="0" bIns="0"/>
          <a:lstStyle/>
          <a:p>
            <a:endParaRPr lang="zh-CN" altLang="en-US"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59397" name="object 6"/>
          <p:cNvSpPr/>
          <p:nvPr/>
        </p:nvSpPr>
        <p:spPr bwMode="auto">
          <a:xfrm>
            <a:off x="4079875" y="4951413"/>
            <a:ext cx="2016125" cy="1906587"/>
          </a:xfrm>
          <a:custGeom>
            <a:avLst/>
            <a:gdLst/>
            <a:ahLst/>
            <a:cxnLst>
              <a:cxn ang="0">
                <a:pos x="0" y="1906524"/>
              </a:cxn>
              <a:cxn ang="0">
                <a:pos x="2016252" y="1906524"/>
              </a:cxn>
              <a:cxn ang="0">
                <a:pos x="2016252" y="0"/>
              </a:cxn>
              <a:cxn ang="0">
                <a:pos x="0" y="0"/>
              </a:cxn>
              <a:cxn ang="0">
                <a:pos x="0" y="1906524"/>
              </a:cxn>
            </a:cxnLst>
            <a:rect l="0" t="0" r="r" b="b"/>
            <a:pathLst>
              <a:path w="2016760" h="1906904">
                <a:moveTo>
                  <a:pt x="0" y="1906524"/>
                </a:moveTo>
                <a:lnTo>
                  <a:pt x="2016252" y="1906524"/>
                </a:lnTo>
                <a:lnTo>
                  <a:pt x="2016252" y="0"/>
                </a:lnTo>
                <a:lnTo>
                  <a:pt x="0" y="0"/>
                </a:lnTo>
                <a:lnTo>
                  <a:pt x="0" y="1906524"/>
                </a:lnTo>
                <a:close/>
              </a:path>
            </a:pathLst>
          </a:custGeom>
          <a:solidFill>
            <a:srgbClr val="512C5F"/>
          </a:solidFill>
          <a:ln w="9525">
            <a:noFill/>
            <a:round/>
          </a:ln>
        </p:spPr>
        <p:txBody>
          <a:bodyPr lIns="0" tIns="0" rIns="0" bIns="0"/>
          <a:lstStyle/>
          <a:p>
            <a:endParaRPr lang="zh-CN" altLang="en-US"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59398" name="object 7"/>
          <p:cNvSpPr/>
          <p:nvPr/>
        </p:nvSpPr>
        <p:spPr bwMode="auto">
          <a:xfrm>
            <a:off x="2063750" y="4951413"/>
            <a:ext cx="2016125" cy="1906587"/>
          </a:xfrm>
          <a:custGeom>
            <a:avLst/>
            <a:gdLst/>
            <a:ahLst/>
            <a:cxnLst>
              <a:cxn ang="0">
                <a:pos x="0" y="1906524"/>
              </a:cxn>
              <a:cxn ang="0">
                <a:pos x="2016252" y="1906524"/>
              </a:cxn>
              <a:cxn ang="0">
                <a:pos x="2016252" y="0"/>
              </a:cxn>
              <a:cxn ang="0">
                <a:pos x="0" y="0"/>
              </a:cxn>
              <a:cxn ang="0">
                <a:pos x="0" y="1906524"/>
              </a:cxn>
            </a:cxnLst>
            <a:rect l="0" t="0" r="r" b="b"/>
            <a:pathLst>
              <a:path w="2016760" h="1906904">
                <a:moveTo>
                  <a:pt x="0" y="1906524"/>
                </a:moveTo>
                <a:lnTo>
                  <a:pt x="2016252" y="1906524"/>
                </a:lnTo>
                <a:lnTo>
                  <a:pt x="2016252" y="0"/>
                </a:lnTo>
                <a:lnTo>
                  <a:pt x="0" y="0"/>
                </a:lnTo>
                <a:lnTo>
                  <a:pt x="0" y="1906524"/>
                </a:lnTo>
                <a:close/>
              </a:path>
            </a:pathLst>
          </a:custGeom>
          <a:solidFill>
            <a:srgbClr val="5EB5AB"/>
          </a:solidFill>
          <a:ln w="9525">
            <a:noFill/>
            <a:round/>
          </a:ln>
        </p:spPr>
        <p:txBody>
          <a:bodyPr lIns="0" tIns="0" rIns="0" bIns="0"/>
          <a:lstStyle/>
          <a:p>
            <a:endParaRPr lang="zh-CN" altLang="en-US"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59399" name="object 8"/>
          <p:cNvSpPr/>
          <p:nvPr/>
        </p:nvSpPr>
        <p:spPr bwMode="auto">
          <a:xfrm>
            <a:off x="0" y="4951413"/>
            <a:ext cx="2063750" cy="1906587"/>
          </a:xfrm>
          <a:custGeom>
            <a:avLst/>
            <a:gdLst/>
            <a:ahLst/>
            <a:cxnLst>
              <a:cxn ang="0">
                <a:pos x="0" y="1906524"/>
              </a:cxn>
              <a:cxn ang="0">
                <a:pos x="2063495" y="1906524"/>
              </a:cxn>
              <a:cxn ang="0">
                <a:pos x="2063495" y="0"/>
              </a:cxn>
              <a:cxn ang="0">
                <a:pos x="0" y="0"/>
              </a:cxn>
              <a:cxn ang="0">
                <a:pos x="0" y="1906524"/>
              </a:cxn>
            </a:cxnLst>
            <a:rect l="0" t="0" r="r" b="b"/>
            <a:pathLst>
              <a:path w="2063750" h="1906904">
                <a:moveTo>
                  <a:pt x="0" y="1906524"/>
                </a:moveTo>
                <a:lnTo>
                  <a:pt x="2063495" y="1906524"/>
                </a:lnTo>
                <a:lnTo>
                  <a:pt x="2063495" y="0"/>
                </a:lnTo>
                <a:lnTo>
                  <a:pt x="0" y="0"/>
                </a:lnTo>
                <a:lnTo>
                  <a:pt x="0" y="1906524"/>
                </a:lnTo>
                <a:close/>
              </a:path>
            </a:pathLst>
          </a:custGeom>
          <a:solidFill>
            <a:srgbClr val="D45252"/>
          </a:solidFill>
          <a:ln w="9525">
            <a:noFill/>
            <a:round/>
          </a:ln>
        </p:spPr>
        <p:txBody>
          <a:bodyPr lIns="0" tIns="0" rIns="0" bIns="0"/>
          <a:lstStyle/>
          <a:p>
            <a:endParaRPr lang="zh-CN" altLang="en-US"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59400" name="object 9"/>
          <p:cNvSpPr/>
          <p:nvPr/>
        </p:nvSpPr>
        <p:spPr bwMode="auto">
          <a:xfrm>
            <a:off x="10199688" y="4951413"/>
            <a:ext cx="1992312" cy="1906587"/>
          </a:xfrm>
          <a:custGeom>
            <a:avLst/>
            <a:gdLst/>
            <a:ahLst/>
            <a:cxnLst>
              <a:cxn ang="0">
                <a:pos x="0" y="1906524"/>
              </a:cxn>
              <a:cxn ang="0">
                <a:pos x="1991867" y="1906524"/>
              </a:cxn>
              <a:cxn ang="0">
                <a:pos x="1991867" y="0"/>
              </a:cxn>
              <a:cxn ang="0">
                <a:pos x="0" y="0"/>
              </a:cxn>
              <a:cxn ang="0">
                <a:pos x="0" y="1906524"/>
              </a:cxn>
            </a:cxnLst>
            <a:rect l="0" t="0" r="r" b="b"/>
            <a:pathLst>
              <a:path w="1991995" h="1906904">
                <a:moveTo>
                  <a:pt x="0" y="1906524"/>
                </a:moveTo>
                <a:lnTo>
                  <a:pt x="1991867" y="1906524"/>
                </a:lnTo>
                <a:lnTo>
                  <a:pt x="1991867" y="0"/>
                </a:lnTo>
                <a:lnTo>
                  <a:pt x="0" y="0"/>
                </a:lnTo>
                <a:lnTo>
                  <a:pt x="0" y="1906524"/>
                </a:lnTo>
                <a:close/>
              </a:path>
            </a:pathLst>
          </a:custGeom>
          <a:solidFill>
            <a:srgbClr val="D45252"/>
          </a:solidFill>
          <a:ln w="9525">
            <a:noFill/>
            <a:round/>
          </a:ln>
        </p:spPr>
        <p:txBody>
          <a:bodyPr lIns="0" tIns="0" rIns="0" bIns="0"/>
          <a:lstStyle/>
          <a:p>
            <a:endParaRPr lang="zh-CN" altLang="en-US"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59401" name="object 10"/>
          <p:cNvSpPr/>
          <p:nvPr/>
        </p:nvSpPr>
        <p:spPr bwMode="auto">
          <a:xfrm>
            <a:off x="8159750" y="4951413"/>
            <a:ext cx="2039938" cy="1906587"/>
          </a:xfrm>
          <a:custGeom>
            <a:avLst/>
            <a:gdLst/>
            <a:ahLst/>
            <a:cxnLst>
              <a:cxn ang="0">
                <a:pos x="0" y="1906524"/>
              </a:cxn>
              <a:cxn ang="0">
                <a:pos x="2040636" y="1906524"/>
              </a:cxn>
              <a:cxn ang="0">
                <a:pos x="2040636" y="0"/>
              </a:cxn>
              <a:cxn ang="0">
                <a:pos x="0" y="0"/>
              </a:cxn>
              <a:cxn ang="0">
                <a:pos x="0" y="1906524"/>
              </a:cxn>
            </a:cxnLst>
            <a:rect l="0" t="0" r="r" b="b"/>
            <a:pathLst>
              <a:path w="2040890" h="1906904">
                <a:moveTo>
                  <a:pt x="0" y="1906524"/>
                </a:moveTo>
                <a:lnTo>
                  <a:pt x="2040636" y="1906524"/>
                </a:lnTo>
                <a:lnTo>
                  <a:pt x="2040636" y="0"/>
                </a:lnTo>
                <a:lnTo>
                  <a:pt x="0" y="0"/>
                </a:lnTo>
                <a:lnTo>
                  <a:pt x="0" y="1906524"/>
                </a:lnTo>
                <a:close/>
              </a:path>
            </a:pathLst>
          </a:custGeom>
          <a:solidFill>
            <a:srgbClr val="5EB5AB"/>
          </a:solidFill>
          <a:ln w="9525">
            <a:noFill/>
            <a:round/>
          </a:ln>
        </p:spPr>
        <p:txBody>
          <a:bodyPr lIns="0" tIns="0" rIns="0" bIns="0"/>
          <a:lstStyle/>
          <a:p>
            <a:endParaRPr lang="zh-CN" altLang="en-US"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59402" name="object 11"/>
          <p:cNvSpPr/>
          <p:nvPr/>
        </p:nvSpPr>
        <p:spPr bwMode="auto">
          <a:xfrm>
            <a:off x="6096000" y="4951413"/>
            <a:ext cx="2063750" cy="1906587"/>
          </a:xfrm>
          <a:custGeom>
            <a:avLst/>
            <a:gdLst/>
            <a:ahLst/>
            <a:cxnLst>
              <a:cxn ang="0">
                <a:pos x="0" y="1906524"/>
              </a:cxn>
              <a:cxn ang="0">
                <a:pos x="2063496" y="1906524"/>
              </a:cxn>
              <a:cxn ang="0">
                <a:pos x="2063496" y="0"/>
              </a:cxn>
              <a:cxn ang="0">
                <a:pos x="0" y="0"/>
              </a:cxn>
              <a:cxn ang="0">
                <a:pos x="0" y="1906524"/>
              </a:cxn>
            </a:cxnLst>
            <a:rect l="0" t="0" r="r" b="b"/>
            <a:pathLst>
              <a:path w="2063750" h="1906904">
                <a:moveTo>
                  <a:pt x="0" y="1906524"/>
                </a:moveTo>
                <a:lnTo>
                  <a:pt x="2063496" y="1906524"/>
                </a:lnTo>
                <a:lnTo>
                  <a:pt x="2063496" y="0"/>
                </a:lnTo>
                <a:lnTo>
                  <a:pt x="0" y="0"/>
                </a:lnTo>
                <a:lnTo>
                  <a:pt x="0" y="1906524"/>
                </a:lnTo>
                <a:close/>
              </a:path>
            </a:pathLst>
          </a:custGeom>
          <a:solidFill>
            <a:srgbClr val="512C5F"/>
          </a:solidFill>
          <a:ln w="9525">
            <a:noFill/>
            <a:round/>
          </a:ln>
        </p:spPr>
        <p:txBody>
          <a:bodyPr lIns="0" tIns="0" rIns="0" bIns="0"/>
          <a:lstStyle/>
          <a:p>
            <a:endParaRPr lang="zh-CN" altLang="en-US"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4079875" y="0"/>
            <a:ext cx="4079875" cy="1385570"/>
          </a:xfrm>
          <a:prstGeom prst="rect">
            <a:avLst/>
          </a:prstGeom>
          <a:solidFill>
            <a:srgbClr val="512C5F"/>
          </a:solidFill>
        </p:spPr>
        <p:txBody>
          <a:bodyPr lIns="0" tIns="352425" rIns="0" bIns="0">
            <a:spAutoFit/>
          </a:bodyPr>
          <a:lstStyle/>
          <a:p>
            <a:pPr marL="773430" indent="354330">
              <a:lnSpc>
                <a:spcPct val="120000"/>
              </a:lnSpc>
              <a:spcBef>
                <a:spcPts val="2775"/>
              </a:spcBef>
            </a:pPr>
            <a:r>
              <a:rPr lang="zh-CN" sz="2800" b="1">
                <a:solidFill>
                  <a:srgbClr val="FFFFFF"/>
                </a:solidFill>
                <a:latin typeface="思源黑体 CN Bold" panose="020B0800000000000000" charset="-122"/>
                <a:ea typeface="思源黑体 CN Bold" panose="020B0800000000000000" charset="-122"/>
                <a:cs typeface="思源黑体 CN Bold" panose="020B0800000000000000" charset="-122"/>
              </a:rPr>
              <a:t>有服宝相伴 工作可以更快捷</a:t>
            </a:r>
          </a:p>
        </p:txBody>
      </p:sp>
      <p:sp>
        <p:nvSpPr>
          <p:cNvPr id="13" name="object 13"/>
          <p:cNvSpPr txBox="1"/>
          <p:nvPr/>
        </p:nvSpPr>
        <p:spPr>
          <a:xfrm>
            <a:off x="4478338" y="3057525"/>
            <a:ext cx="2563812" cy="627380"/>
          </a:xfrm>
          <a:prstGeom prst="rect">
            <a:avLst/>
          </a:prstGeom>
        </p:spPr>
        <p:txBody>
          <a:bodyPr lIns="0" tIns="12065" rIns="0" bIns="0">
            <a:spAutoFit/>
          </a:bodyPr>
          <a:lstStyle/>
          <a:p>
            <a:pPr marL="12700">
              <a:spcBef>
                <a:spcPts val="100"/>
              </a:spcBef>
            </a:pPr>
            <a:r>
              <a:rPr lang="zh-CN" sz="4000">
                <a:latin typeface="思源黑体 CN Bold" panose="020B0800000000000000" charset="-122"/>
                <a:ea typeface="思源黑体 CN Bold" panose="020B0800000000000000" charset="-122"/>
              </a:rPr>
              <a:t>谢谢大家</a:t>
            </a:r>
            <a:r>
              <a:rPr lang="zh-CN" sz="4000">
                <a:latin typeface="黑体" panose="02010609060101010101" charset="-122"/>
                <a:ea typeface="黑体" panose="02010609060101010101" charset="-122"/>
              </a:rPr>
              <a:t>！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object 2"/>
          <p:cNvSpPr>
            <a:spLocks noChangeArrowheads="1"/>
          </p:cNvSpPr>
          <p:nvPr/>
        </p:nvSpPr>
        <p:spPr bwMode="auto">
          <a:xfrm>
            <a:off x="0" y="1587500"/>
            <a:ext cx="2228850" cy="5270500"/>
          </a:xfrm>
          <a:prstGeom prst="rect">
            <a:avLst/>
          </a:prstGeom>
          <a:blipFill dpi="0" rotWithShape="1">
            <a:blip r:embed="rId2" cstate="print"/>
            <a:srcRect/>
            <a:stretch>
              <a:fillRect/>
            </a:stretch>
          </a:blipFill>
          <a:ln w="9525">
            <a:noFill/>
            <a:miter lim="800000"/>
          </a:ln>
        </p:spPr>
        <p:txBody>
          <a:bodyPr lIns="0" tIns="0" rIns="0" bIns="0"/>
          <a:lstStyle/>
          <a:p>
            <a:endParaRPr lang="zh-CN" altLang="zh-CN"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11266" name="object 3"/>
          <p:cNvSpPr>
            <a:spLocks noChangeArrowheads="1"/>
          </p:cNvSpPr>
          <p:nvPr/>
        </p:nvSpPr>
        <p:spPr bwMode="auto">
          <a:xfrm>
            <a:off x="0" y="527050"/>
            <a:ext cx="2228850" cy="2738438"/>
          </a:xfrm>
          <a:prstGeom prst="rect">
            <a:avLst/>
          </a:prstGeom>
          <a:blipFill dpi="0" rotWithShape="1">
            <a:blip r:embed="rId3" cstate="print"/>
            <a:srcRect/>
            <a:stretch>
              <a:fillRect/>
            </a:stretch>
          </a:blipFill>
          <a:ln w="9525">
            <a:noFill/>
            <a:miter lim="800000"/>
          </a:ln>
        </p:spPr>
        <p:txBody>
          <a:bodyPr lIns="0" tIns="0" rIns="0" bIns="0"/>
          <a:lstStyle/>
          <a:p>
            <a:endParaRPr lang="zh-CN" altLang="zh-CN"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11267" name="object 4"/>
          <p:cNvSpPr txBox="1">
            <a:spLocks noChangeArrowheads="1"/>
          </p:cNvSpPr>
          <p:nvPr/>
        </p:nvSpPr>
        <p:spPr bwMode="auto">
          <a:xfrm>
            <a:off x="177800" y="3244850"/>
            <a:ext cx="1854200" cy="72644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lIns="0" tIns="12700" rIns="0" bIns="0">
            <a:spAutoFit/>
          </a:bodyPr>
          <a:lstStyle/>
          <a:p>
            <a:pPr marL="12700">
              <a:lnSpc>
                <a:spcPct val="129000"/>
              </a:lnSpc>
              <a:spcBef>
                <a:spcPts val="100"/>
              </a:spcBef>
            </a:pPr>
            <a:r>
              <a:rPr lang="zh-CN" b="1">
                <a:solidFill>
                  <a:srgbClr val="FFFFFF"/>
                </a:solidFill>
                <a:latin typeface="思源黑体 CN Bold" panose="020B0800000000000000" charset="-122"/>
                <a:ea typeface="思源黑体 CN Bold" panose="020B0800000000000000" charset="-122"/>
                <a:cs typeface="思源黑体 CN Bold" panose="020B0800000000000000" charset="-122"/>
              </a:rPr>
              <a:t>财税新政活学活用 结合软件不再迷茫</a:t>
            </a:r>
          </a:p>
        </p:txBody>
      </p:sp>
      <p:sp>
        <p:nvSpPr>
          <p:cNvPr id="11268" name="object 5"/>
          <p:cNvSpPr>
            <a:spLocks noGrp="1"/>
          </p:cNvSpPr>
          <p:nvPr>
            <p:ph type="title"/>
          </p:nvPr>
        </p:nvSpPr>
        <p:spPr>
          <a:xfrm>
            <a:off x="3094038" y="720725"/>
            <a:ext cx="3687762" cy="551180"/>
          </a:xfrm>
        </p:spPr>
        <p:txBody>
          <a:bodyPr tIns="13335"/>
          <a:lstStyle/>
          <a:p>
            <a:pPr marL="12700" eaLnBrk="1" hangingPunct="1">
              <a:spcBef>
                <a:spcPts val="100"/>
              </a:spcBef>
            </a:pPr>
            <a:r>
              <a:rPr lang="zh-CN" sz="3200" b="1">
                <a:solidFill>
                  <a:srgbClr val="5EB5AB"/>
                </a:solidFill>
                <a:latin typeface="思源黑体 CN Bold" panose="020B0800000000000000" charset="-122"/>
                <a:ea typeface="思源黑体 CN Bold" panose="020B0800000000000000" charset="-122"/>
              </a:rPr>
              <a:t>平滑过渡流程（一）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3094038" y="1565275"/>
            <a:ext cx="6573837" cy="628650"/>
          </a:xfrm>
          <a:prstGeom prst="rect">
            <a:avLst/>
          </a:prstGeom>
        </p:spPr>
        <p:txBody>
          <a:bodyPr lIns="0" tIns="13335" rIns="0" bIns="0">
            <a:spAutoFit/>
          </a:bodyPr>
          <a:lstStyle/>
          <a:p>
            <a:pPr marL="12700">
              <a:spcBef>
                <a:spcPts val="100"/>
              </a:spcBef>
            </a:pPr>
            <a:r>
              <a:rPr lang="zh-CN" altLang="zh-CN" sz="2000">
                <a:latin typeface="思源黑体 CN Bold" panose="020B0800000000000000" charset="-122"/>
                <a:ea typeface="思源黑体 CN Bold" panose="020B0800000000000000" charset="-122"/>
                <a:cs typeface="思源黑体 CN Bold" panose="020B0800000000000000" charset="-122"/>
              </a:rPr>
              <a:t>1</a:t>
            </a:r>
            <a:r>
              <a:rPr lang="zh-CN" sz="2000">
                <a:latin typeface="思源黑体 CN Bold" panose="020B0800000000000000" charset="-122"/>
                <a:ea typeface="思源黑体 CN Bold" panose="020B0800000000000000" charset="-122"/>
                <a:cs typeface="思源黑体 CN Bold" panose="020B0800000000000000" charset="-122"/>
              </a:rPr>
              <a:t>、</a:t>
            </a:r>
            <a:r>
              <a:rPr lang="zh-CN" altLang="zh-CN" sz="2000">
                <a:latin typeface="思源黑体 CN Bold" panose="020B0800000000000000" charset="-122"/>
                <a:ea typeface="思源黑体 CN Bold" panose="020B0800000000000000" charset="-122"/>
                <a:cs typeface="思源黑体 CN Bold" panose="020B0800000000000000" charset="-122"/>
              </a:rPr>
              <a:t>12</a:t>
            </a:r>
            <a:r>
              <a:rPr lang="zh-CN" sz="2000">
                <a:latin typeface="思源黑体 CN Bold" panose="020B0800000000000000" charset="-122"/>
                <a:ea typeface="思源黑体 CN Bold" panose="020B0800000000000000" charset="-122"/>
                <a:cs typeface="思源黑体 CN Bold" panose="020B0800000000000000" charset="-122"/>
              </a:rPr>
              <a:t>月份做完业务后，对业务和财务分别进行期末处理；</a:t>
            </a:r>
          </a:p>
          <a:p>
            <a:pPr marL="12700"/>
            <a:r>
              <a:rPr lang="zh-CN" altLang="zh-CN" sz="2000">
                <a:latin typeface="思源黑体 CN Bold" panose="020B0800000000000000" charset="-122"/>
                <a:ea typeface="思源黑体 CN Bold" panose="020B0800000000000000" charset="-122"/>
                <a:cs typeface="思源黑体 CN Bold" panose="020B0800000000000000" charset="-122"/>
              </a:rPr>
              <a:t>2</a:t>
            </a:r>
            <a:r>
              <a:rPr lang="zh-CN" sz="2000">
                <a:latin typeface="思源黑体 CN Bold" panose="020B0800000000000000" charset="-122"/>
                <a:ea typeface="思源黑体 CN Bold" panose="020B0800000000000000" charset="-122"/>
                <a:cs typeface="思源黑体 CN Bold" panose="020B0800000000000000" charset="-122"/>
              </a:rPr>
              <a:t>、做完期末处理后，软件会自动生成新年度会计期</a:t>
            </a:r>
            <a:r>
              <a:rPr lang="zh-CN" sz="2000">
                <a:solidFill>
                  <a:srgbClr val="F1F1F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间。</a:t>
            </a:r>
            <a:endParaRPr lang="zh-CN" sz="2000"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3094038" y="2898775"/>
            <a:ext cx="8221662" cy="3785235"/>
          </a:xfrm>
          <a:prstGeom prst="rect">
            <a:avLst/>
          </a:prstGeom>
        </p:spPr>
        <p:txBody>
          <a:bodyPr lIns="0" tIns="13335" rIns="0" bIns="0">
            <a:spAutoFit/>
          </a:bodyPr>
          <a:lstStyle/>
          <a:p>
            <a:pPr marL="12700">
              <a:spcBef>
                <a:spcPts val="100"/>
              </a:spcBef>
            </a:pPr>
            <a:r>
              <a:rPr lang="zh-CN" sz="3200" b="1">
                <a:solidFill>
                  <a:srgbClr val="5EB5AB"/>
                </a:solidFill>
                <a:latin typeface="思源黑体 CN Bold" panose="020B0800000000000000" charset="-122"/>
                <a:ea typeface="思源黑体 CN Bold" panose="020B0800000000000000" charset="-122"/>
                <a:cs typeface="思源黑体 CN Bold" panose="020B0800000000000000" charset="-122"/>
              </a:rPr>
              <a:t>平滑过渡流程（二）</a:t>
            </a:r>
            <a:endParaRPr lang="zh-CN" sz="3200">
              <a:latin typeface="思源黑体 CN Bold" panose="020B0800000000000000" charset="-122"/>
              <a:ea typeface="思源黑体 CN Bold" panose="020B0800000000000000" charset="-122"/>
              <a:cs typeface="思源黑体 CN Bold" panose="020B0800000000000000" charset="-122"/>
            </a:endParaRPr>
          </a:p>
          <a:p>
            <a:pPr marL="12700">
              <a:lnSpc>
                <a:spcPct val="150000"/>
              </a:lnSpc>
              <a:spcBef>
                <a:spcPts val="375"/>
              </a:spcBef>
            </a:pPr>
            <a:r>
              <a:rPr lang="zh-CN" altLang="zh-CN" sz="2000">
                <a:latin typeface="思源黑体 CN Bold" panose="020B0800000000000000" charset="-122"/>
                <a:ea typeface="思源黑体 CN Bold" panose="020B0800000000000000" charset="-122"/>
                <a:cs typeface="思源黑体 CN Bold" panose="020B0800000000000000" charset="-122"/>
              </a:rPr>
              <a:t>1</a:t>
            </a:r>
            <a:r>
              <a:rPr lang="zh-CN" sz="2000">
                <a:latin typeface="思源黑体 CN Bold" panose="020B0800000000000000" charset="-122"/>
                <a:ea typeface="思源黑体 CN Bold" panose="020B0800000000000000" charset="-122"/>
                <a:cs typeface="思源黑体 CN Bold" panose="020B0800000000000000" charset="-122"/>
              </a:rPr>
              <a:t>、如果</a:t>
            </a:r>
            <a:r>
              <a:rPr lang="zh-CN" altLang="zh-CN" sz="2000">
                <a:latin typeface="思源黑体 CN Bold" panose="020B0800000000000000" charset="-122"/>
                <a:ea typeface="思源黑体 CN Bold" panose="020B0800000000000000" charset="-122"/>
                <a:cs typeface="思源黑体 CN Bold" panose="020B0800000000000000" charset="-122"/>
              </a:rPr>
              <a:t>12</a:t>
            </a:r>
            <a:r>
              <a:rPr lang="zh-CN" sz="2000">
                <a:latin typeface="思源黑体 CN Bold" panose="020B0800000000000000" charset="-122"/>
                <a:ea typeface="思源黑体 CN Bold" panose="020B0800000000000000" charset="-122"/>
                <a:cs typeface="思源黑体 CN Bold" panose="020B0800000000000000" charset="-122"/>
              </a:rPr>
              <a:t>月份没有完成业务，并且需要做次年账，则需要以账套主管身 份登录软件，依次打开系统管理 </a:t>
            </a:r>
            <a:r>
              <a:rPr lang="zh-CN" altLang="zh-CN" sz="2000">
                <a:latin typeface="思源黑体 CN Bold" panose="020B0800000000000000" charset="-122"/>
                <a:ea typeface="思源黑体 CN Bold" panose="020B0800000000000000" charset="-122"/>
                <a:cs typeface="思源黑体 CN Bold" panose="020B0800000000000000" charset="-122"/>
              </a:rPr>
              <a:t>– </a:t>
            </a:r>
            <a:r>
              <a:rPr lang="zh-CN" sz="2000">
                <a:latin typeface="思源黑体 CN Bold" panose="020B0800000000000000" charset="-122"/>
                <a:ea typeface="思源黑体 CN Bold" panose="020B0800000000000000" charset="-122"/>
                <a:cs typeface="思源黑体 CN Bold" panose="020B0800000000000000" charset="-122"/>
              </a:rPr>
              <a:t>账套设置 </a:t>
            </a:r>
            <a:r>
              <a:rPr lang="zh-CN" altLang="zh-CN" sz="2000">
                <a:latin typeface="思源黑体 CN Bold" panose="020B0800000000000000" charset="-122"/>
                <a:ea typeface="思源黑体 CN Bold" panose="020B0800000000000000" charset="-122"/>
                <a:cs typeface="思源黑体 CN Bold" panose="020B0800000000000000" charset="-122"/>
              </a:rPr>
              <a:t>– </a:t>
            </a:r>
            <a:r>
              <a:rPr lang="zh-CN" sz="2000">
                <a:latin typeface="思源黑体 CN Bold" panose="020B0800000000000000" charset="-122"/>
                <a:ea typeface="思源黑体 CN Bold" panose="020B0800000000000000" charset="-122"/>
                <a:cs typeface="思源黑体 CN Bold" panose="020B0800000000000000" charset="-122"/>
              </a:rPr>
              <a:t>会计期间，通过</a:t>
            </a:r>
            <a:r>
              <a:rPr lang="zh-CN" altLang="zh-CN" sz="2000">
                <a:latin typeface="思源黑体 CN Bold" panose="020B0800000000000000" charset="-122"/>
                <a:ea typeface="思源黑体 CN Bold" panose="020B0800000000000000" charset="-122"/>
                <a:cs typeface="思源黑体 CN Bold" panose="020B0800000000000000" charset="-122"/>
              </a:rPr>
              <a:t>【</a:t>
            </a:r>
            <a:r>
              <a:rPr lang="zh-CN" sz="2000">
                <a:latin typeface="思源黑体 CN Bold" panose="020B0800000000000000" charset="-122"/>
                <a:ea typeface="思源黑体 CN Bold" panose="020B0800000000000000" charset="-122"/>
                <a:cs typeface="思源黑体 CN Bold" panose="020B0800000000000000" charset="-122"/>
              </a:rPr>
              <a:t>新增</a:t>
            </a:r>
            <a:r>
              <a:rPr lang="zh-CN" altLang="zh-CN" sz="2000">
                <a:latin typeface="思源黑体 CN Bold" panose="020B0800000000000000" charset="-122"/>
                <a:ea typeface="思源黑体 CN Bold" panose="020B0800000000000000" charset="-122"/>
                <a:cs typeface="思源黑体 CN Bold" panose="020B0800000000000000" charset="-122"/>
              </a:rPr>
              <a:t>】</a:t>
            </a:r>
            <a:r>
              <a:rPr lang="zh-CN" sz="2000">
                <a:latin typeface="思源黑体 CN Bold" panose="020B0800000000000000" charset="-122"/>
                <a:ea typeface="思源黑体 CN Bold" panose="020B0800000000000000" charset="-122"/>
                <a:cs typeface="思源黑体 CN Bold" panose="020B0800000000000000" charset="-122"/>
              </a:rPr>
              <a:t>功 能来增加次年的会计年度及会计期间。</a:t>
            </a:r>
          </a:p>
          <a:p>
            <a:pPr marL="12700">
              <a:spcBef>
                <a:spcPts val="1200"/>
              </a:spcBef>
            </a:pPr>
            <a:r>
              <a:rPr lang="zh-CN" altLang="zh-CN" sz="2000">
                <a:latin typeface="思源黑体 CN Bold" panose="020B0800000000000000" charset="-122"/>
                <a:ea typeface="思源黑体 CN Bold" panose="020B0800000000000000" charset="-122"/>
                <a:cs typeface="思源黑体 CN Bold" panose="020B0800000000000000" charset="-122"/>
              </a:rPr>
              <a:t>2</a:t>
            </a:r>
            <a:r>
              <a:rPr lang="zh-CN" sz="2000">
                <a:latin typeface="思源黑体 CN Bold" panose="020B0800000000000000" charset="-122"/>
                <a:ea typeface="思源黑体 CN Bold" panose="020B0800000000000000" charset="-122"/>
                <a:cs typeface="思源黑体 CN Bold" panose="020B0800000000000000" charset="-122"/>
              </a:rPr>
              <a:t>、新增会计期间后，以新的年度登录软件进行业务录入；</a:t>
            </a:r>
          </a:p>
          <a:p>
            <a:pPr marL="12700">
              <a:spcBef>
                <a:spcPts val="1200"/>
              </a:spcBef>
            </a:pPr>
            <a:r>
              <a:rPr lang="zh-CN" altLang="zh-CN" sz="2000">
                <a:latin typeface="思源黑体 CN Bold" panose="020B0800000000000000" charset="-122"/>
                <a:ea typeface="思源黑体 CN Bold" panose="020B0800000000000000" charset="-122"/>
                <a:cs typeface="思源黑体 CN Bold" panose="020B0800000000000000" charset="-122"/>
              </a:rPr>
              <a:t>3</a:t>
            </a:r>
            <a:r>
              <a:rPr lang="zh-CN" sz="2000">
                <a:latin typeface="思源黑体 CN Bold" panose="020B0800000000000000" charset="-122"/>
                <a:ea typeface="思源黑体 CN Bold" panose="020B0800000000000000" charset="-122"/>
                <a:cs typeface="思源黑体 CN Bold" panose="020B0800000000000000" charset="-122"/>
              </a:rPr>
              <a:t>、进入科目档案，通过</a:t>
            </a:r>
            <a:r>
              <a:rPr lang="zh-CN" altLang="zh-CN" sz="2000">
                <a:latin typeface="思源黑体 CN Bold" panose="020B0800000000000000" charset="-122"/>
                <a:ea typeface="思源黑体 CN Bold" panose="020B0800000000000000" charset="-122"/>
                <a:cs typeface="思源黑体 CN Bold" panose="020B0800000000000000" charset="-122"/>
              </a:rPr>
              <a:t>【</a:t>
            </a:r>
            <a:r>
              <a:rPr lang="zh-CN" sz="2000">
                <a:latin typeface="思源黑体 CN Bold" panose="020B0800000000000000" charset="-122"/>
                <a:ea typeface="思源黑体 CN Bold" panose="020B0800000000000000" charset="-122"/>
                <a:cs typeface="思源黑体 CN Bold" panose="020B0800000000000000" charset="-122"/>
              </a:rPr>
              <a:t>自动生成科目</a:t>
            </a:r>
            <a:r>
              <a:rPr lang="zh-CN" altLang="zh-CN" sz="2000">
                <a:latin typeface="思源黑体 CN Bold" panose="020B0800000000000000" charset="-122"/>
                <a:ea typeface="思源黑体 CN Bold" panose="020B0800000000000000" charset="-122"/>
                <a:cs typeface="思源黑体 CN Bold" panose="020B0800000000000000" charset="-122"/>
              </a:rPr>
              <a:t>】</a:t>
            </a:r>
            <a:r>
              <a:rPr lang="zh-CN" sz="2000">
                <a:latin typeface="思源黑体 CN Bold" panose="020B0800000000000000" charset="-122"/>
                <a:ea typeface="思源黑体 CN Bold" panose="020B0800000000000000" charset="-122"/>
                <a:cs typeface="思源黑体 CN Bold" panose="020B0800000000000000" charset="-122"/>
              </a:rPr>
              <a:t>生成新年度的科目；</a:t>
            </a:r>
          </a:p>
          <a:p>
            <a:pPr marL="12700">
              <a:spcBef>
                <a:spcPts val="1200"/>
              </a:spcBef>
            </a:pPr>
            <a:r>
              <a:rPr lang="zh-CN" altLang="zh-CN" sz="2000">
                <a:latin typeface="思源黑体 CN Bold" panose="020B0800000000000000" charset="-122"/>
                <a:ea typeface="思源黑体 CN Bold" panose="020B0800000000000000" charset="-122"/>
                <a:cs typeface="思源黑体 CN Bold" panose="020B0800000000000000" charset="-122"/>
              </a:rPr>
              <a:t>4</a:t>
            </a:r>
            <a:r>
              <a:rPr lang="zh-CN" sz="2000">
                <a:latin typeface="思源黑体 CN Bold" panose="020B0800000000000000" charset="-122"/>
                <a:ea typeface="思源黑体 CN Bold" panose="020B0800000000000000" charset="-122"/>
                <a:cs typeface="思源黑体 CN Bold" panose="020B0800000000000000" charset="-122"/>
              </a:rPr>
              <a:t>、等到上一年业务完成后，再做期末处理，系统会自动更新下一 年度的</a:t>
            </a:r>
          </a:p>
          <a:p>
            <a:pPr marL="12700">
              <a:spcBef>
                <a:spcPts val="1200"/>
              </a:spcBef>
            </a:pPr>
            <a:r>
              <a:rPr lang="zh-CN" sz="2000">
                <a:latin typeface="思源黑体 CN Bold" panose="020B0800000000000000" charset="-122"/>
                <a:ea typeface="思源黑体 CN Bold" panose="020B0800000000000000" charset="-122"/>
                <a:cs typeface="思源黑体 CN Bold" panose="020B0800000000000000" charset="-122"/>
              </a:rPr>
              <a:t>期初。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9" name="object 2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0" y="4175125"/>
            <a:ext cx="2228850" cy="2682875"/>
          </a:xfrm>
          <a:prstGeom prst="rect">
            <a:avLst/>
          </a:prstGeom>
          <a:blipFill dpi="0" rotWithShape="1">
            <a:blip r:embed="rId5" cstate="print"/>
            <a:srcRect/>
            <a:stretch>
              <a:fillRect/>
            </a:stretch>
          </a:blipFill>
          <a:ln w="9525">
            <a:noFill/>
            <a:miter lim="800000"/>
          </a:ln>
        </p:spPr>
        <p:txBody>
          <a:bodyPr lIns="0" tIns="0" rIns="0" bIns="0"/>
          <a:lstStyle/>
          <a:p>
            <a:endParaRPr lang="zh-CN" altLang="zh-CN"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12290" name="object 3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0" y="0"/>
            <a:ext cx="2228850" cy="3578225"/>
          </a:xfrm>
          <a:prstGeom prst="rect">
            <a:avLst/>
          </a:prstGeom>
          <a:blipFill dpi="0" rotWithShape="1">
            <a:blip r:embed="rId6" cstate="print"/>
            <a:srcRect/>
            <a:stretch>
              <a:fillRect/>
            </a:stretch>
          </a:blipFill>
          <a:ln w="9525">
            <a:noFill/>
            <a:miter lim="800000"/>
          </a:ln>
        </p:spPr>
        <p:txBody>
          <a:bodyPr lIns="0" tIns="0" rIns="0" bIns="0"/>
          <a:lstStyle/>
          <a:p>
            <a:endParaRPr lang="zh-CN" altLang="zh-CN"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12291" name="object 4"/>
          <p:cNvSpPr txBox="1">
            <a:spLocks noChangeArrowheads="1"/>
          </p:cNvSpPr>
          <p:nvPr/>
        </p:nvSpPr>
        <p:spPr bwMode="auto">
          <a:xfrm>
            <a:off x="177800" y="3570288"/>
            <a:ext cx="1854200" cy="72644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lIns="0" tIns="12700" rIns="0" bIns="0">
            <a:spAutoFit/>
          </a:bodyPr>
          <a:lstStyle/>
          <a:p>
            <a:pPr marL="12700">
              <a:lnSpc>
                <a:spcPct val="129000"/>
              </a:lnSpc>
              <a:spcBef>
                <a:spcPts val="100"/>
              </a:spcBef>
            </a:pPr>
            <a:r>
              <a:rPr lang="zh-CN" b="1">
                <a:solidFill>
                  <a:srgbClr val="FFFFFF"/>
                </a:solidFill>
                <a:latin typeface="思源黑体 CN Bold" panose="020B0800000000000000" charset="-122"/>
                <a:ea typeface="思源黑体 CN Bold" panose="020B0800000000000000" charset="-122"/>
                <a:cs typeface="思源黑体 CN Bold" panose="020B0800000000000000" charset="-122"/>
              </a:rPr>
              <a:t>跟着服宝玩转软件 功能操作不再陌生</a:t>
            </a:r>
          </a:p>
        </p:txBody>
      </p:sp>
      <p:sp>
        <p:nvSpPr>
          <p:cNvPr id="12292" name="object 11"/>
          <p:cNvSpPr>
            <a:spLocks noGrp="1"/>
          </p:cNvSpPr>
          <p:nvPr>
            <p:ph type="title"/>
          </p:nvPr>
        </p:nvSpPr>
        <p:spPr>
          <a:xfrm>
            <a:off x="2451100" y="457200"/>
            <a:ext cx="3687763" cy="551180"/>
          </a:xfrm>
        </p:spPr>
        <p:txBody>
          <a:bodyPr tIns="13335"/>
          <a:lstStyle/>
          <a:p>
            <a:pPr marL="12700" eaLnBrk="1" hangingPunct="1">
              <a:spcBef>
                <a:spcPts val="100"/>
              </a:spcBef>
            </a:pPr>
            <a:r>
              <a:rPr lang="zh-CN" sz="3200" b="1">
                <a:solidFill>
                  <a:srgbClr val="5EB5AB"/>
                </a:solidFill>
                <a:latin typeface="思源黑体 CN Bold" panose="020B0800000000000000" charset="-122"/>
                <a:ea typeface="思源黑体 CN Bold" panose="020B0800000000000000" charset="-122"/>
              </a:rPr>
              <a:t>平滑过渡流程（一）</a:t>
            </a:r>
          </a:p>
        </p:txBody>
      </p:sp>
      <p:sp>
        <p:nvSpPr>
          <p:cNvPr id="12293" name="object 12"/>
          <p:cNvSpPr txBox="1">
            <a:spLocks noChangeArrowheads="1"/>
          </p:cNvSpPr>
          <p:nvPr/>
        </p:nvSpPr>
        <p:spPr bwMode="auto">
          <a:xfrm>
            <a:off x="2449513" y="1246188"/>
            <a:ext cx="5000625" cy="28956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lIns="0" tIns="12700" rIns="0" bIns="0">
            <a:spAutoFit/>
          </a:bodyPr>
          <a:lstStyle/>
          <a:p>
            <a:pPr marL="12700">
              <a:spcBef>
                <a:spcPts val="100"/>
              </a:spcBef>
            </a:pPr>
            <a:r>
              <a:rPr lang="zh-CN" altLang="zh-CN">
                <a:latin typeface="思源黑体 CN Bold" panose="020B0800000000000000" charset="-122"/>
                <a:ea typeface="思源黑体 CN Bold" panose="020B0800000000000000" charset="-122"/>
                <a:cs typeface="思源黑体 CN Bold" panose="020B0800000000000000" charset="-122"/>
              </a:rPr>
              <a:t>1</a:t>
            </a:r>
            <a:r>
              <a:rPr lang="zh-CN">
                <a:latin typeface="思源黑体 CN Bold" panose="020B0800000000000000" charset="-122"/>
                <a:ea typeface="思源黑体 CN Bold" panose="020B0800000000000000" charset="-122"/>
                <a:cs typeface="思源黑体 CN Bold" panose="020B0800000000000000" charset="-122"/>
              </a:rPr>
              <a:t>、</a:t>
            </a:r>
            <a:r>
              <a:rPr lang="zh-CN" altLang="zh-CN">
                <a:latin typeface="思源黑体 CN Bold" panose="020B0800000000000000" charset="-122"/>
                <a:ea typeface="思源黑体 CN Bold" panose="020B0800000000000000" charset="-122"/>
                <a:cs typeface="思源黑体 CN Bold" panose="020B0800000000000000" charset="-122"/>
              </a:rPr>
              <a:t>12</a:t>
            </a:r>
            <a:r>
              <a:rPr lang="zh-CN">
                <a:latin typeface="思源黑体 CN Bold" panose="020B0800000000000000" charset="-122"/>
                <a:ea typeface="思源黑体 CN Bold" panose="020B0800000000000000" charset="-122"/>
                <a:cs typeface="思源黑体 CN Bold" panose="020B0800000000000000" charset="-122"/>
              </a:rPr>
              <a:t>月份做完业务后，对业务模块进行末处理；</a:t>
            </a:r>
          </a:p>
        </p:txBody>
      </p:sp>
      <p:pic>
        <p:nvPicPr>
          <p:cNvPr id="4" name="图片 3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7" cstate="print"/>
          <a:stretch>
            <a:fillRect/>
          </a:stretch>
        </p:blipFill>
        <p:spPr>
          <a:xfrm>
            <a:off x="2346147" y="1752601"/>
            <a:ext cx="5197653" cy="3886200"/>
          </a:xfrm>
          <a:prstGeom prst="rect">
            <a:avLst/>
          </a:prstGeom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391400" y="685800"/>
            <a:ext cx="4600575" cy="559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object 2"/>
          <p:cNvSpPr>
            <a:spLocks noChangeArrowheads="1"/>
          </p:cNvSpPr>
          <p:nvPr/>
        </p:nvSpPr>
        <p:spPr bwMode="auto">
          <a:xfrm>
            <a:off x="0" y="4175125"/>
            <a:ext cx="2228850" cy="2682875"/>
          </a:xfrm>
          <a:prstGeom prst="rect">
            <a:avLst/>
          </a:prstGeom>
          <a:blipFill dpi="0" rotWithShape="1">
            <a:blip r:embed="rId2" cstate="print"/>
            <a:srcRect/>
            <a:stretch>
              <a:fillRect/>
            </a:stretch>
          </a:blipFill>
          <a:ln w="9525">
            <a:noFill/>
            <a:miter lim="800000"/>
          </a:ln>
        </p:spPr>
        <p:txBody>
          <a:bodyPr lIns="0" tIns="0" rIns="0" bIns="0"/>
          <a:lstStyle/>
          <a:p>
            <a:endParaRPr lang="zh-CN" altLang="zh-CN"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13314" name="object 3"/>
          <p:cNvSpPr>
            <a:spLocks noChangeArrowheads="1"/>
          </p:cNvSpPr>
          <p:nvPr/>
        </p:nvSpPr>
        <p:spPr bwMode="auto">
          <a:xfrm>
            <a:off x="0" y="0"/>
            <a:ext cx="2228850" cy="3578225"/>
          </a:xfrm>
          <a:prstGeom prst="rect">
            <a:avLst/>
          </a:prstGeom>
          <a:blipFill dpi="0" rotWithShape="1">
            <a:blip r:embed="rId3" cstate="print"/>
            <a:srcRect/>
            <a:stretch>
              <a:fillRect/>
            </a:stretch>
          </a:blipFill>
          <a:ln w="9525">
            <a:noFill/>
            <a:miter lim="800000"/>
          </a:ln>
        </p:spPr>
        <p:txBody>
          <a:bodyPr lIns="0" tIns="0" rIns="0" bIns="0"/>
          <a:lstStyle/>
          <a:p>
            <a:endParaRPr lang="zh-CN" altLang="zh-CN"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13315" name="object 4"/>
          <p:cNvSpPr txBox="1">
            <a:spLocks noChangeArrowheads="1"/>
          </p:cNvSpPr>
          <p:nvPr/>
        </p:nvSpPr>
        <p:spPr bwMode="auto">
          <a:xfrm>
            <a:off x="177800" y="3570288"/>
            <a:ext cx="1854200" cy="72644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lIns="0" tIns="12700" rIns="0" bIns="0">
            <a:spAutoFit/>
          </a:bodyPr>
          <a:lstStyle/>
          <a:p>
            <a:pPr marL="12700">
              <a:lnSpc>
                <a:spcPct val="129000"/>
              </a:lnSpc>
              <a:spcBef>
                <a:spcPts val="100"/>
              </a:spcBef>
            </a:pPr>
            <a:r>
              <a:rPr lang="zh-CN" b="1">
                <a:solidFill>
                  <a:srgbClr val="FFFFFF"/>
                </a:solidFill>
                <a:latin typeface="思源黑体 CN Bold" panose="020B0800000000000000" charset="-122"/>
                <a:ea typeface="思源黑体 CN Bold" panose="020B0800000000000000" charset="-122"/>
                <a:cs typeface="思源黑体 CN Bold" panose="020B0800000000000000" charset="-122"/>
              </a:rPr>
              <a:t>跟着服宝玩转软件 功能操作不再陌生</a:t>
            </a:r>
          </a:p>
        </p:txBody>
      </p:sp>
      <p:sp>
        <p:nvSpPr>
          <p:cNvPr id="13316" name="object 5"/>
          <p:cNvSpPr>
            <a:spLocks noGrp="1"/>
          </p:cNvSpPr>
          <p:nvPr>
            <p:ph type="title"/>
          </p:nvPr>
        </p:nvSpPr>
        <p:spPr>
          <a:xfrm>
            <a:off x="2451100" y="457200"/>
            <a:ext cx="3687763" cy="551180"/>
          </a:xfrm>
        </p:spPr>
        <p:txBody>
          <a:bodyPr tIns="13335"/>
          <a:lstStyle/>
          <a:p>
            <a:pPr marL="12700" eaLnBrk="1" hangingPunct="1">
              <a:spcBef>
                <a:spcPts val="100"/>
              </a:spcBef>
            </a:pPr>
            <a:r>
              <a:rPr lang="zh-CN" sz="3200" b="1">
                <a:solidFill>
                  <a:srgbClr val="5EB5AB"/>
                </a:solidFill>
                <a:latin typeface="思源黑体 CN Bold" panose="020B0800000000000000" charset="-122"/>
                <a:ea typeface="思源黑体 CN Bold" panose="020B0800000000000000" charset="-122"/>
              </a:rPr>
              <a:t>平滑过渡流程（一）</a:t>
            </a:r>
          </a:p>
        </p:txBody>
      </p:sp>
      <p:sp>
        <p:nvSpPr>
          <p:cNvPr id="13" name="object 13"/>
          <p:cNvSpPr txBox="1"/>
          <p:nvPr/>
        </p:nvSpPr>
        <p:spPr>
          <a:xfrm>
            <a:off x="2449513" y="1244600"/>
            <a:ext cx="5559425" cy="320675"/>
          </a:xfrm>
          <a:prstGeom prst="rect">
            <a:avLst/>
          </a:prstGeom>
        </p:spPr>
        <p:txBody>
          <a:bodyPr lIns="0" tIns="13335" rIns="0" bIns="0">
            <a:spAutoFit/>
          </a:bodyPr>
          <a:lstStyle/>
          <a:p>
            <a:pPr marL="12700">
              <a:spcBef>
                <a:spcPts val="100"/>
              </a:spcBef>
            </a:pPr>
            <a:r>
              <a:rPr lang="zh-CN" altLang="zh-CN" sz="2000">
                <a:latin typeface="思源黑体 CN Bold" panose="020B0800000000000000" charset="-122"/>
                <a:ea typeface="思源黑体 CN Bold" panose="020B0800000000000000" charset="-122"/>
                <a:cs typeface="思源黑体 CN Bold" panose="020B0800000000000000" charset="-122"/>
              </a:rPr>
              <a:t>2</a:t>
            </a:r>
            <a:r>
              <a:rPr lang="zh-CN" sz="2000">
                <a:latin typeface="思源黑体 CN Bold" panose="020B0800000000000000" charset="-122"/>
                <a:ea typeface="思源黑体 CN Bold" panose="020B0800000000000000" charset="-122"/>
                <a:cs typeface="思源黑体 CN Bold" panose="020B0800000000000000" charset="-122"/>
              </a:rPr>
              <a:t>、</a:t>
            </a:r>
            <a:r>
              <a:rPr lang="zh-CN" altLang="zh-CN" sz="2000">
                <a:latin typeface="思源黑体 CN Bold" panose="020B0800000000000000" charset="-122"/>
                <a:ea typeface="思源黑体 CN Bold" panose="020B0800000000000000" charset="-122"/>
                <a:cs typeface="思源黑体 CN Bold" panose="020B0800000000000000" charset="-122"/>
              </a:rPr>
              <a:t>12</a:t>
            </a:r>
            <a:r>
              <a:rPr lang="zh-CN" sz="2000">
                <a:latin typeface="思源黑体 CN Bold" panose="020B0800000000000000" charset="-122"/>
                <a:ea typeface="思源黑体 CN Bold" panose="020B0800000000000000" charset="-122"/>
                <a:cs typeface="思源黑体 CN Bold" panose="020B0800000000000000" charset="-122"/>
              </a:rPr>
              <a:t>月份做完业务后，对财务模块进行末处理；</a:t>
            </a: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438400" y="1574800"/>
            <a:ext cx="5410200" cy="4495800"/>
          </a:xfrm>
          <a:prstGeom prst="rect">
            <a:avLst/>
          </a:prstGeom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696200" y="914400"/>
            <a:ext cx="4333875" cy="5676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object 2"/>
          <p:cNvSpPr>
            <a:spLocks noChangeArrowheads="1"/>
          </p:cNvSpPr>
          <p:nvPr/>
        </p:nvSpPr>
        <p:spPr bwMode="auto">
          <a:xfrm>
            <a:off x="0" y="1587500"/>
            <a:ext cx="2228850" cy="5270500"/>
          </a:xfrm>
          <a:prstGeom prst="rect">
            <a:avLst/>
          </a:prstGeom>
          <a:blipFill dpi="0" rotWithShape="1">
            <a:blip r:embed="rId2" cstate="print"/>
            <a:srcRect/>
            <a:stretch>
              <a:fillRect/>
            </a:stretch>
          </a:blipFill>
          <a:ln w="9525">
            <a:noFill/>
            <a:miter lim="800000"/>
          </a:ln>
        </p:spPr>
        <p:txBody>
          <a:bodyPr lIns="0" tIns="0" rIns="0" bIns="0"/>
          <a:lstStyle/>
          <a:p>
            <a:endParaRPr lang="zh-CN" altLang="zh-CN"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14338" name="object 3"/>
          <p:cNvSpPr>
            <a:spLocks noChangeArrowheads="1"/>
          </p:cNvSpPr>
          <p:nvPr/>
        </p:nvSpPr>
        <p:spPr bwMode="auto">
          <a:xfrm>
            <a:off x="0" y="527050"/>
            <a:ext cx="2228850" cy="2738438"/>
          </a:xfrm>
          <a:prstGeom prst="rect">
            <a:avLst/>
          </a:prstGeom>
          <a:blipFill dpi="0" rotWithShape="1">
            <a:blip r:embed="rId3" cstate="print"/>
            <a:srcRect/>
            <a:stretch>
              <a:fillRect/>
            </a:stretch>
          </a:blipFill>
          <a:ln w="9525">
            <a:noFill/>
            <a:miter lim="800000"/>
          </a:ln>
        </p:spPr>
        <p:txBody>
          <a:bodyPr lIns="0" tIns="0" rIns="0" bIns="0"/>
          <a:lstStyle/>
          <a:p>
            <a:endParaRPr lang="zh-CN" altLang="zh-CN"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14339" name="object 4"/>
          <p:cNvSpPr>
            <a:spLocks noGrp="1"/>
          </p:cNvSpPr>
          <p:nvPr>
            <p:ph type="title"/>
          </p:nvPr>
        </p:nvSpPr>
        <p:spPr>
          <a:xfrm>
            <a:off x="3094038" y="617538"/>
            <a:ext cx="3687762" cy="551180"/>
          </a:xfrm>
        </p:spPr>
        <p:txBody>
          <a:bodyPr tIns="13335"/>
          <a:lstStyle/>
          <a:p>
            <a:pPr marL="12700" eaLnBrk="1" hangingPunct="1">
              <a:spcBef>
                <a:spcPts val="100"/>
              </a:spcBef>
            </a:pPr>
            <a:r>
              <a:rPr lang="zh-CN" sz="3200" b="1">
                <a:solidFill>
                  <a:srgbClr val="5EB5AB"/>
                </a:solidFill>
                <a:latin typeface="思源黑体 CN Bold" panose="020B0800000000000000" charset="-122"/>
                <a:ea typeface="思源黑体 CN Bold" panose="020B0800000000000000" charset="-122"/>
              </a:rPr>
              <a:t>平滑过渡流程（二）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304800" y="1752600"/>
            <a:ext cx="10992485" cy="1932305"/>
          </a:xfrm>
          <a:prstGeom prst="rect">
            <a:avLst/>
          </a:prstGeom>
        </p:spPr>
        <p:txBody>
          <a:bodyPr wrap="square" lIns="0" tIns="13335" rIns="0" bIns="0">
            <a:spAutoFit/>
          </a:bodyPr>
          <a:lstStyle/>
          <a:p>
            <a:pPr marL="2927350">
              <a:spcBef>
                <a:spcPts val="100"/>
              </a:spcBef>
            </a:pPr>
            <a:r>
              <a:rPr lang="zh-CN" altLang="zh-CN" sz="2000">
                <a:latin typeface="思源黑体 CN Bold" panose="020B0800000000000000" charset="-122"/>
                <a:ea typeface="思源黑体 CN Bold" panose="020B0800000000000000" charset="-122"/>
                <a:cs typeface="思源黑体 CN Bold" panose="020B0800000000000000" charset="-122"/>
              </a:rPr>
              <a:t>1</a:t>
            </a:r>
            <a:r>
              <a:rPr lang="zh-CN" sz="2000">
                <a:latin typeface="思源黑体 CN Bold" panose="020B0800000000000000" charset="-122"/>
                <a:ea typeface="思源黑体 CN Bold" panose="020B0800000000000000" charset="-122"/>
                <a:cs typeface="思源黑体 CN Bold" panose="020B0800000000000000" charset="-122"/>
              </a:rPr>
              <a:t>、如果</a:t>
            </a:r>
            <a:r>
              <a:rPr lang="zh-CN" altLang="zh-CN" sz="2000">
                <a:latin typeface="思源黑体 CN Bold" panose="020B0800000000000000" charset="-122"/>
                <a:ea typeface="思源黑体 CN Bold" panose="020B0800000000000000" charset="-122"/>
                <a:cs typeface="思源黑体 CN Bold" panose="020B0800000000000000" charset="-122"/>
              </a:rPr>
              <a:t>12</a:t>
            </a:r>
            <a:r>
              <a:rPr lang="zh-CN" sz="2000">
                <a:latin typeface="思源黑体 CN Bold" panose="020B0800000000000000" charset="-122"/>
                <a:ea typeface="思源黑体 CN Bold" panose="020B0800000000000000" charset="-122"/>
                <a:cs typeface="思源黑体 CN Bold" panose="020B0800000000000000" charset="-122"/>
              </a:rPr>
              <a:t>月份没有完成业务，并且需要做次年账，则需要以账套</a:t>
            </a:r>
          </a:p>
          <a:p>
            <a:pPr marL="2927350">
              <a:spcBef>
                <a:spcPts val="50"/>
              </a:spcBef>
            </a:pPr>
            <a:endParaRPr lang="zh-CN" sz="2000">
              <a:latin typeface="思源黑体 CN Bold" panose="020B0800000000000000" charset="-122"/>
              <a:ea typeface="思源黑体 CN Bold" panose="020B0800000000000000" charset="-122"/>
              <a:cs typeface="思源黑体 CN Bold" panose="020B0800000000000000" charset="-122"/>
            </a:endParaRPr>
          </a:p>
          <a:p>
            <a:pPr marL="2927350"/>
            <a:r>
              <a:rPr lang="zh-CN" sz="2000">
                <a:latin typeface="思源黑体 CN Bold" panose="020B0800000000000000" charset="-122"/>
                <a:ea typeface="思源黑体 CN Bold" panose="020B0800000000000000" charset="-122"/>
                <a:cs typeface="思源黑体 CN Bold" panose="020B0800000000000000" charset="-122"/>
              </a:rPr>
              <a:t>主管身份登录软件，依次打开系统管理 </a:t>
            </a:r>
            <a:r>
              <a:rPr lang="zh-CN" altLang="zh-CN" sz="2000">
                <a:latin typeface="思源黑体 CN Bold" panose="020B0800000000000000" charset="-122"/>
                <a:ea typeface="思源黑体 CN Bold" panose="020B0800000000000000" charset="-122"/>
                <a:cs typeface="思源黑体 CN Bold" panose="020B0800000000000000" charset="-122"/>
              </a:rPr>
              <a:t>– </a:t>
            </a:r>
            <a:r>
              <a:rPr lang="zh-CN" sz="2000">
                <a:latin typeface="思源黑体 CN Bold" panose="020B0800000000000000" charset="-122"/>
                <a:ea typeface="思源黑体 CN Bold" panose="020B0800000000000000" charset="-122"/>
                <a:cs typeface="思源黑体 CN Bold" panose="020B0800000000000000" charset="-122"/>
              </a:rPr>
              <a:t>账套设置 </a:t>
            </a:r>
            <a:r>
              <a:rPr lang="zh-CN" altLang="zh-CN" sz="2000">
                <a:latin typeface="思源黑体 CN Bold" panose="020B0800000000000000" charset="-122"/>
                <a:ea typeface="思源黑体 CN Bold" panose="020B0800000000000000" charset="-122"/>
                <a:cs typeface="思源黑体 CN Bold" panose="020B0800000000000000" charset="-122"/>
              </a:rPr>
              <a:t>– </a:t>
            </a:r>
            <a:r>
              <a:rPr lang="zh-CN" sz="2000">
                <a:latin typeface="思源黑体 CN Bold" panose="020B0800000000000000" charset="-122"/>
                <a:ea typeface="思源黑体 CN Bold" panose="020B0800000000000000" charset="-122"/>
                <a:cs typeface="思源黑体 CN Bold" panose="020B0800000000000000" charset="-122"/>
              </a:rPr>
              <a:t>会计期间，</a:t>
            </a:r>
          </a:p>
          <a:p>
            <a:pPr marL="2927350">
              <a:spcBef>
                <a:spcPts val="40"/>
              </a:spcBef>
            </a:pPr>
            <a:endParaRPr lang="zh-CN" sz="2000">
              <a:latin typeface="思源黑体 CN Bold" panose="020B0800000000000000" charset="-122"/>
              <a:ea typeface="思源黑体 CN Bold" panose="020B0800000000000000" charset="-122"/>
              <a:cs typeface="思源黑体 CN Bold" panose="020B0800000000000000" charset="-122"/>
            </a:endParaRPr>
          </a:p>
          <a:p>
            <a:pPr marL="2927350"/>
            <a:r>
              <a:rPr lang="zh-CN" sz="2000">
                <a:latin typeface="思源黑体 CN Bold" panose="020B0800000000000000" charset="-122"/>
                <a:ea typeface="思源黑体 CN Bold" panose="020B0800000000000000" charset="-122"/>
                <a:cs typeface="思源黑体 CN Bold" panose="020B0800000000000000" charset="-122"/>
              </a:rPr>
              <a:t>通过</a:t>
            </a:r>
            <a:r>
              <a:rPr lang="zh-CN" altLang="zh-CN" sz="2000">
                <a:latin typeface="思源黑体 CN Bold" panose="020B0800000000000000" charset="-122"/>
                <a:ea typeface="思源黑体 CN Bold" panose="020B0800000000000000" charset="-122"/>
                <a:cs typeface="思源黑体 CN Bold" panose="020B0800000000000000" charset="-122"/>
              </a:rPr>
              <a:t>【</a:t>
            </a:r>
            <a:r>
              <a:rPr lang="zh-CN" sz="2000">
                <a:latin typeface="思源黑体 CN Bold" panose="020B0800000000000000" charset="-122"/>
                <a:ea typeface="思源黑体 CN Bold" panose="020B0800000000000000" charset="-122"/>
                <a:cs typeface="思源黑体 CN Bold" panose="020B0800000000000000" charset="-122"/>
              </a:rPr>
              <a:t>新增</a:t>
            </a:r>
            <a:r>
              <a:rPr lang="zh-CN" altLang="zh-CN" sz="2000">
                <a:latin typeface="思源黑体 CN Bold" panose="020B0800000000000000" charset="-122"/>
                <a:ea typeface="思源黑体 CN Bold" panose="020B0800000000000000" charset="-122"/>
                <a:cs typeface="思源黑体 CN Bold" panose="020B0800000000000000" charset="-122"/>
              </a:rPr>
              <a:t>】</a:t>
            </a:r>
            <a:r>
              <a:rPr lang="zh-CN" sz="2000">
                <a:latin typeface="思源黑体 CN Bold" panose="020B0800000000000000" charset="-122"/>
                <a:ea typeface="思源黑体 CN Bold" panose="020B0800000000000000" charset="-122"/>
                <a:cs typeface="思源黑体 CN Bold" panose="020B0800000000000000" charset="-122"/>
              </a:rPr>
              <a:t>功能来增加次年的会计年度及会计期间。</a:t>
            </a:r>
          </a:p>
          <a:p>
            <a:pPr marL="2927350">
              <a:lnSpc>
                <a:spcPts val="2800"/>
              </a:lnSpc>
              <a:spcBef>
                <a:spcPts val="75"/>
              </a:spcBef>
            </a:pPr>
            <a:r>
              <a:rPr lang="zh-CN" b="1">
                <a:solidFill>
                  <a:srgbClr val="FFFFFF"/>
                </a:solidFill>
                <a:latin typeface="思源黑体 CN Bold" panose="020B0800000000000000" charset="-122"/>
                <a:ea typeface="思源黑体 CN Bold" panose="020B0800000000000000" charset="-122"/>
                <a:cs typeface="思源黑体 CN Bold" panose="020B0800000000000000" charset="-122"/>
              </a:rPr>
              <a:t>财税新政活学活用 结合软件不再迷茫</a:t>
            </a:r>
            <a:endParaRPr lang="zh-CN">
              <a:latin typeface="思源黑体 CN Bold" panose="020B0800000000000000" charset="-122"/>
              <a:ea typeface="思源黑体 CN Bold" panose="020B0800000000000000" charset="-122"/>
              <a:cs typeface="思源黑体 CN Bold" panose="020B0800000000000000" charset="-122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object 2"/>
          <p:cNvSpPr>
            <a:spLocks noChangeArrowheads="1"/>
          </p:cNvSpPr>
          <p:nvPr/>
        </p:nvSpPr>
        <p:spPr bwMode="auto">
          <a:xfrm>
            <a:off x="0" y="2008188"/>
            <a:ext cx="2216150" cy="4849812"/>
          </a:xfrm>
          <a:prstGeom prst="rect">
            <a:avLst/>
          </a:prstGeom>
          <a:blipFill dpi="0" rotWithShape="1">
            <a:blip r:embed="rId2" cstate="print"/>
            <a:srcRect/>
            <a:stretch>
              <a:fillRect/>
            </a:stretch>
          </a:blipFill>
          <a:ln w="9525">
            <a:noFill/>
            <a:miter lim="800000"/>
          </a:ln>
        </p:spPr>
        <p:txBody>
          <a:bodyPr lIns="0" tIns="0" rIns="0" bIns="0"/>
          <a:lstStyle/>
          <a:p>
            <a:endParaRPr lang="zh-CN" altLang="zh-CN"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63513" y="3014663"/>
            <a:ext cx="1854200" cy="728345"/>
          </a:xfrm>
          <a:prstGeom prst="rect">
            <a:avLst/>
          </a:prstGeom>
        </p:spPr>
        <p:txBody>
          <a:bodyPr lIns="0" tIns="92710" rIns="0" bIns="0">
            <a:spAutoFit/>
          </a:bodyPr>
          <a:lstStyle/>
          <a:p>
            <a:pPr marL="12700">
              <a:spcBef>
                <a:spcPts val="725"/>
              </a:spcBef>
            </a:pPr>
            <a:r>
              <a:rPr lang="zh-CN" b="1">
                <a:solidFill>
                  <a:srgbClr val="FFFFFF"/>
                </a:solidFill>
                <a:latin typeface="思源黑体 CN Bold" panose="020B0800000000000000" charset="-122"/>
                <a:ea typeface="思源黑体 CN Bold" panose="020B0800000000000000" charset="-122"/>
              </a:rPr>
              <a:t>福袋工具化繁为简</a:t>
            </a:r>
            <a:endParaRPr lang="zh-CN">
              <a:latin typeface="思源黑体 CN Bold" panose="020B0800000000000000" charset="-122"/>
              <a:ea typeface="思源黑体 CN Bold" panose="020B0800000000000000" charset="-122"/>
            </a:endParaRPr>
          </a:p>
          <a:p>
            <a:pPr marL="12700">
              <a:spcBef>
                <a:spcPts val="640"/>
              </a:spcBef>
            </a:pPr>
            <a:r>
              <a:rPr lang="zh-CN" b="1">
                <a:solidFill>
                  <a:srgbClr val="FFFFFF"/>
                </a:solidFill>
                <a:latin typeface="思源黑体 CN Bold" panose="020B0800000000000000" charset="-122"/>
                <a:ea typeface="思源黑体 CN Bold" panose="020B0800000000000000" charset="-122"/>
              </a:rPr>
              <a:t>一键出表合理筹划</a:t>
            </a:r>
            <a:endParaRPr lang="zh-CN">
              <a:latin typeface="思源黑体 CN Bold" panose="020B0800000000000000" charset="-122"/>
              <a:ea typeface="思源黑体 CN Bold" panose="020B0800000000000000" charset="-122"/>
            </a:endParaRPr>
          </a:p>
        </p:txBody>
      </p:sp>
      <p:sp>
        <p:nvSpPr>
          <p:cNvPr id="15363" name="object 4"/>
          <p:cNvSpPr>
            <a:spLocks noChangeArrowheads="1"/>
          </p:cNvSpPr>
          <p:nvPr/>
        </p:nvSpPr>
        <p:spPr bwMode="auto">
          <a:xfrm>
            <a:off x="28575" y="406400"/>
            <a:ext cx="2746375" cy="2746375"/>
          </a:xfrm>
          <a:prstGeom prst="rect">
            <a:avLst/>
          </a:prstGeom>
          <a:blipFill dpi="0" rotWithShape="1">
            <a:blip r:embed="rId3" cstate="print"/>
            <a:srcRect/>
            <a:stretch>
              <a:fillRect/>
            </a:stretch>
          </a:blipFill>
          <a:ln w="9525">
            <a:noFill/>
            <a:miter lim="800000"/>
          </a:ln>
        </p:spPr>
        <p:txBody>
          <a:bodyPr lIns="0" tIns="0" rIns="0" bIns="0"/>
          <a:lstStyle/>
          <a:p>
            <a:endParaRPr lang="zh-CN" altLang="zh-CN"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15364" name="object 6"/>
          <p:cNvSpPr>
            <a:spLocks noGrp="1"/>
          </p:cNvSpPr>
          <p:nvPr>
            <p:ph type="title"/>
          </p:nvPr>
        </p:nvSpPr>
        <p:spPr>
          <a:xfrm>
            <a:off x="3094038" y="617538"/>
            <a:ext cx="3687762" cy="551180"/>
          </a:xfrm>
        </p:spPr>
        <p:txBody>
          <a:bodyPr tIns="13335"/>
          <a:lstStyle/>
          <a:p>
            <a:pPr marL="12700" eaLnBrk="1" hangingPunct="1">
              <a:spcBef>
                <a:spcPts val="100"/>
              </a:spcBef>
            </a:pPr>
            <a:r>
              <a:rPr lang="zh-CN" sz="3200" b="1">
                <a:solidFill>
                  <a:srgbClr val="5EB5AB"/>
                </a:solidFill>
                <a:latin typeface="思源黑体 CN Bold" panose="020B0800000000000000" charset="-122"/>
                <a:ea typeface="思源黑体 CN Bold" panose="020B0800000000000000" charset="-122"/>
              </a:rPr>
              <a:t>平滑过渡流程（二）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 cstate="print"/>
          <a:srcRect r="26027"/>
          <a:stretch>
            <a:fillRect/>
          </a:stretch>
        </p:blipFill>
        <p:spPr bwMode="auto">
          <a:xfrm>
            <a:off x="2362200" y="1600200"/>
            <a:ext cx="3810000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324600" y="1066800"/>
            <a:ext cx="5448300" cy="5067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PP_MARK_KEY" val="9647fa18-dd34-449c-8c13-c0a8e0366c14"/>
  <p:tag name="COMMONDATA" val="eyJoZGlkIjoiNGQ4Yjk3ZGE5NTJhYzAzNjI1NTcyMTUyNTk1ZjE0Y2MifQ==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ABLE_BEAUTIFY" val="smartTable{16ae4766-7fc1-4a8d-90b3-c2795da4d71d}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4225,&quot;width&quot;:3510}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5635,&quot;width&quot;:3510}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6617,&quot;width&quot;:8850}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ABLE_BEAUTIFY" val="smartTable{8ab47d25-2b7b-4b8a-b49e-df88f12ae237}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ABLE_BEAUTIFY" val="smartTable{9ad9cc7d-c375-40ea-a5c9-64419d6877f5}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44</TotalTime>
  <Words>3205</Words>
  <Application>Microsoft Office PowerPoint</Application>
  <PresentationFormat>自定义</PresentationFormat>
  <Paragraphs>325</Paragraphs>
  <Slides>43</Slides>
  <Notes>0</Notes>
  <HiddenSlides>0</HiddenSlides>
  <MMClips>0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43</vt:i4>
      </vt:variant>
    </vt:vector>
  </HeadingPairs>
  <TitlesOfParts>
    <vt:vector size="44" baseType="lpstr">
      <vt:lpstr>Office Theme</vt:lpstr>
      <vt:lpstr>【畅.无忧  智能服宝伴年结】</vt:lpstr>
      <vt:lpstr>幻灯片 2</vt:lpstr>
      <vt:lpstr>平滑过渡</vt:lpstr>
      <vt:lpstr>年度处理检查</vt:lpstr>
      <vt:lpstr>平滑过渡流程（一）</vt:lpstr>
      <vt:lpstr>平滑过渡流程（一）</vt:lpstr>
      <vt:lpstr>平滑过渡流程（一）</vt:lpstr>
      <vt:lpstr>平滑过渡流程（二）</vt:lpstr>
      <vt:lpstr>平滑过渡流程（二）</vt:lpstr>
      <vt:lpstr>平滑过渡流程（二）</vt:lpstr>
      <vt:lpstr>平滑过渡注意事项</vt:lpstr>
      <vt:lpstr>平滑过渡注意事项</vt:lpstr>
      <vt:lpstr>平滑过渡特殊业务</vt:lpstr>
      <vt:lpstr>1.如何修改新年度会计科目</vt:lpstr>
      <vt:lpstr>2.如何修改新年度会计余额</vt:lpstr>
      <vt:lpstr>3.如何修改新年度辅助核算</vt:lpstr>
      <vt:lpstr>4.如何重新做年度处理</vt:lpstr>
      <vt:lpstr>幻灯片 18</vt:lpstr>
      <vt:lpstr>期间结转流程</vt:lpstr>
      <vt:lpstr>1. 用账套主管的身份进入账套，检查需要结转的账套截止的会计期间，是否已经期末处理。</vt:lpstr>
      <vt:lpstr>幻灯片 21</vt:lpstr>
      <vt:lpstr>幻灯片 22</vt:lpstr>
      <vt:lpstr>3. 1当往来核销结转方式为“按余额”时：</vt:lpstr>
      <vt:lpstr>3.2当往来核销结转方式为“按明细”时：</vt:lpstr>
      <vt:lpstr>4. 核对填入的信息后点击确定，系统会自动进行账套的备份。</vt:lpstr>
      <vt:lpstr>期间结转总结</vt:lpstr>
      <vt:lpstr>总账按余额结转及按明细结转对比</vt:lpstr>
      <vt:lpstr>往来按余额结转及按明细结转对比</vt:lpstr>
      <vt:lpstr>往来按余额结转及按明细结转对比</vt:lpstr>
      <vt:lpstr>往来按余额结转及按明细结转对比</vt:lpstr>
      <vt:lpstr>往来按余额结转及按明细结转对比</vt:lpstr>
      <vt:lpstr>往来按余额结转及按明细结转对比</vt:lpstr>
      <vt:lpstr>往来按余额结转及按明细结转对比</vt:lpstr>
      <vt:lpstr>往来按余额结转及按明细结转对比</vt:lpstr>
      <vt:lpstr>往来按余额结转及按明细结转对比</vt:lpstr>
      <vt:lpstr>往来按余额结转及按明细结转对比</vt:lpstr>
      <vt:lpstr>往来按余额结转注意事项</vt:lpstr>
      <vt:lpstr>往来按余额结转注意事项</vt:lpstr>
      <vt:lpstr>零售POS端期间结转注意事项</vt:lpstr>
      <vt:lpstr>幻灯片 40</vt:lpstr>
      <vt:lpstr>常见问题</vt:lpstr>
      <vt:lpstr>常见问题</vt:lpstr>
      <vt:lpstr>幻灯片 43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</dc:creator>
  <cp:lastModifiedBy>ww</cp:lastModifiedBy>
  <cp:revision>64</cp:revision>
  <dcterms:created xsi:type="dcterms:W3CDTF">2019-11-05T15:31:00Z</dcterms:created>
  <dcterms:modified xsi:type="dcterms:W3CDTF">2023-12-14T11:31:21Z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2018-11-14T16:00:00Z</vt:filetime>
  </property>
  <property fmtid="{D5CDD505-2E9C-101B-9397-08002B2CF9AE}" pid="3" name="Creator">
    <vt:lpwstr>Microsoft® PowerPoint® 2013</vt:lpwstr>
  </property>
  <property fmtid="{D5CDD505-2E9C-101B-9397-08002B2CF9AE}" pid="4" name="LastSaved">
    <vt:filetime>2019-11-06T16:00:00Z</vt:filetime>
  </property>
  <property fmtid="{D5CDD505-2E9C-101B-9397-08002B2CF9AE}" pid="5" name="KSOProductBuildVer">
    <vt:lpwstr>2052-11.1.0.12598</vt:lpwstr>
  </property>
  <property fmtid="{D5CDD505-2E9C-101B-9397-08002B2CF9AE}" pid="6" name="ICV">
    <vt:lpwstr>1060A9B972B9456F8957083D1CDFC2B4</vt:lpwstr>
  </property>
</Properties>
</file>